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345" r:id="rId3"/>
    <p:sldId id="448" r:id="rId4"/>
    <p:sldId id="449" r:id="rId5"/>
    <p:sldId id="479" r:id="rId6"/>
    <p:sldId id="447" r:id="rId7"/>
    <p:sldId id="450" r:id="rId8"/>
    <p:sldId id="451" r:id="rId9"/>
    <p:sldId id="262" r:id="rId10"/>
    <p:sldId id="452" r:id="rId11"/>
    <p:sldId id="453" r:id="rId12"/>
    <p:sldId id="490" r:id="rId13"/>
    <p:sldId id="455" r:id="rId14"/>
    <p:sldId id="456" r:id="rId15"/>
    <p:sldId id="457" r:id="rId16"/>
    <p:sldId id="458" r:id="rId17"/>
    <p:sldId id="459" r:id="rId18"/>
    <p:sldId id="460" r:id="rId19"/>
    <p:sldId id="461" r:id="rId20"/>
    <p:sldId id="462" r:id="rId21"/>
    <p:sldId id="463" r:id="rId22"/>
    <p:sldId id="443" r:id="rId23"/>
    <p:sldId id="510" r:id="rId24"/>
    <p:sldId id="464" r:id="rId25"/>
    <p:sldId id="465" r:id="rId26"/>
    <p:sldId id="512" r:id="rId27"/>
    <p:sldId id="513" r:id="rId28"/>
    <p:sldId id="466" r:id="rId29"/>
    <p:sldId id="511" r:id="rId30"/>
    <p:sldId id="467" r:id="rId31"/>
    <p:sldId id="468" r:id="rId32"/>
    <p:sldId id="469" r:id="rId33"/>
    <p:sldId id="470" r:id="rId34"/>
    <p:sldId id="471" r:id="rId35"/>
    <p:sldId id="472" r:id="rId36"/>
    <p:sldId id="473" r:id="rId37"/>
    <p:sldId id="474" r:id="rId38"/>
    <p:sldId id="475" r:id="rId39"/>
    <p:sldId id="476" r:id="rId40"/>
    <p:sldId id="502" r:id="rId41"/>
    <p:sldId id="501" r:id="rId42"/>
    <p:sldId id="504" r:id="rId43"/>
    <p:sldId id="503" r:id="rId44"/>
    <p:sldId id="505" r:id="rId45"/>
    <p:sldId id="506" r:id="rId46"/>
    <p:sldId id="507" r:id="rId47"/>
    <p:sldId id="508" r:id="rId48"/>
    <p:sldId id="509" r:id="rId49"/>
    <p:sldId id="477" r:id="rId50"/>
    <p:sldId id="478" r:id="rId51"/>
    <p:sldId id="403"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ino, Robert" initials="ZR" lastIdx="1" clrIdx="0">
    <p:extLst>
      <p:ext uri="{19B8F6BF-5375-455C-9EA6-DF929625EA0E}">
        <p15:presenceInfo xmlns:p15="http://schemas.microsoft.com/office/powerpoint/2012/main" userId="S::Robert.Zaino@vermont.gov::73a9494e-1cf1-40ae-81be-b9f5d8d7c9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A966C8-8E1B-4009-B179-3A20E3F52C6C}" v="38" dt="2019-11-01T16:23:48.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6" autoAdjust="0"/>
    <p:restoredTop sz="94660"/>
  </p:normalViewPr>
  <p:slideViewPr>
    <p:cSldViewPr snapToGrid="0">
      <p:cViewPr varScale="1">
        <p:scale>
          <a:sx n="74" d="100"/>
          <a:sy n="74" d="100"/>
        </p:scale>
        <p:origin x="176" y="944"/>
      </p:cViewPr>
      <p:guideLst/>
    </p:cSldViewPr>
  </p:slideViewPr>
  <p:notesTextViewPr>
    <p:cViewPr>
      <p:scale>
        <a:sx n="1" d="1"/>
        <a:sy n="1" d="1"/>
      </p:scale>
      <p:origin x="0" y="0"/>
    </p:cViewPr>
  </p:notesTextViewPr>
  <p:sorterViewPr>
    <p:cViewPr varScale="1">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renson, Eric" userId="1c08c5e5-e10e-4a72-8539-aa2ebf601b1c" providerId="ADAL" clId="{6E406261-48CF-43FC-8CE5-5F899D1F260F}"/>
    <pc:docChg chg="undo custSel addSld delSld modSld sldOrd">
      <pc:chgData name="Sorenson, Eric" userId="1c08c5e5-e10e-4a72-8539-aa2ebf601b1c" providerId="ADAL" clId="{6E406261-48CF-43FC-8CE5-5F899D1F260F}" dt="2019-10-24T18:48:33.918" v="365" actId="20577"/>
      <pc:docMkLst>
        <pc:docMk/>
      </pc:docMkLst>
      <pc:sldChg chg="modSp">
        <pc:chgData name="Sorenson, Eric" userId="1c08c5e5-e10e-4a72-8539-aa2ebf601b1c" providerId="ADAL" clId="{6E406261-48CF-43FC-8CE5-5F899D1F260F}" dt="2019-10-24T17:01:46.986" v="96" actId="255"/>
        <pc:sldMkLst>
          <pc:docMk/>
          <pc:sldMk cId="3542817373" sldId="257"/>
        </pc:sldMkLst>
        <pc:spChg chg="mod">
          <ac:chgData name="Sorenson, Eric" userId="1c08c5e5-e10e-4a72-8539-aa2ebf601b1c" providerId="ADAL" clId="{6E406261-48CF-43FC-8CE5-5F899D1F260F}" dt="2019-10-24T17:01:46.986" v="96" actId="255"/>
          <ac:spMkLst>
            <pc:docMk/>
            <pc:sldMk cId="3542817373" sldId="257"/>
            <ac:spMk id="2" creationId="{3884F8F4-6FF2-4E91-BD96-DBA273F2A821}"/>
          </ac:spMkLst>
        </pc:spChg>
        <pc:grpChg chg="mod">
          <ac:chgData name="Sorenson, Eric" userId="1c08c5e5-e10e-4a72-8539-aa2ebf601b1c" providerId="ADAL" clId="{6E406261-48CF-43FC-8CE5-5F899D1F260F}" dt="2019-10-24T17:00:16.858" v="72" actId="1076"/>
          <ac:grpSpMkLst>
            <pc:docMk/>
            <pc:sldMk cId="3542817373" sldId="257"/>
            <ac:grpSpMk id="6" creationId="{D0AB5803-73A2-43BD-B7BC-6E2A0D24B440}"/>
          </ac:grpSpMkLst>
        </pc:grpChg>
        <pc:picChg chg="mod">
          <ac:chgData name="Sorenson, Eric" userId="1c08c5e5-e10e-4a72-8539-aa2ebf601b1c" providerId="ADAL" clId="{6E406261-48CF-43FC-8CE5-5F899D1F260F}" dt="2019-10-24T17:00:27.323" v="73" actId="1076"/>
          <ac:picMkLst>
            <pc:docMk/>
            <pc:sldMk cId="3542817373" sldId="257"/>
            <ac:picMk id="12" creationId="{A06FDEAD-6817-442C-A589-68008E0704AD}"/>
          </ac:picMkLst>
        </pc:picChg>
      </pc:sldChg>
      <pc:sldChg chg="addSp delSp modSp">
        <pc:chgData name="Sorenson, Eric" userId="1c08c5e5-e10e-4a72-8539-aa2ebf601b1c" providerId="ADAL" clId="{6E406261-48CF-43FC-8CE5-5F899D1F260F}" dt="2019-10-24T17:08:10.019" v="120" actId="692"/>
        <pc:sldMkLst>
          <pc:docMk/>
          <pc:sldMk cId="3976634299" sldId="448"/>
        </pc:sldMkLst>
        <pc:spChg chg="mod ord">
          <ac:chgData name="Sorenson, Eric" userId="1c08c5e5-e10e-4a72-8539-aa2ebf601b1c" providerId="ADAL" clId="{6E406261-48CF-43FC-8CE5-5F899D1F260F}" dt="2019-10-24T17:07:36.092" v="117" actId="166"/>
          <ac:spMkLst>
            <pc:docMk/>
            <pc:sldMk cId="3976634299" sldId="448"/>
            <ac:spMk id="5" creationId="{229D1E4C-FE5F-4A78-BE75-295DD27F4D90}"/>
          </ac:spMkLst>
        </pc:spChg>
        <pc:picChg chg="del">
          <ac:chgData name="Sorenson, Eric" userId="1c08c5e5-e10e-4a72-8539-aa2ebf601b1c" providerId="ADAL" clId="{6E406261-48CF-43FC-8CE5-5F899D1F260F}" dt="2019-10-24T17:05:58.356" v="97" actId="478"/>
          <ac:picMkLst>
            <pc:docMk/>
            <pc:sldMk cId="3976634299" sldId="448"/>
            <ac:picMk id="3" creationId="{C498F40E-2D1A-44AD-A6B8-0CD55A32395A}"/>
          </ac:picMkLst>
        </pc:picChg>
        <pc:picChg chg="add mod ord modCrop">
          <ac:chgData name="Sorenson, Eric" userId="1c08c5e5-e10e-4a72-8539-aa2ebf601b1c" providerId="ADAL" clId="{6E406261-48CF-43FC-8CE5-5F899D1F260F}" dt="2019-10-24T17:08:10.019" v="120" actId="692"/>
          <ac:picMkLst>
            <pc:docMk/>
            <pc:sldMk cId="3976634299" sldId="448"/>
            <ac:picMk id="6" creationId="{7928AF9F-8CD9-4D3A-B797-6D049877A33F}"/>
          </ac:picMkLst>
        </pc:picChg>
      </pc:sldChg>
      <pc:sldChg chg="ord">
        <pc:chgData name="Sorenson, Eric" userId="1c08c5e5-e10e-4a72-8539-aa2ebf601b1c" providerId="ADAL" clId="{6E406261-48CF-43FC-8CE5-5F899D1F260F}" dt="2019-10-24T18:31:17.497" v="128"/>
        <pc:sldMkLst>
          <pc:docMk/>
          <pc:sldMk cId="2076131296" sldId="476"/>
        </pc:sldMkLst>
      </pc:sldChg>
      <pc:sldChg chg="del">
        <pc:chgData name="Sorenson, Eric" userId="1c08c5e5-e10e-4a72-8539-aa2ebf601b1c" providerId="ADAL" clId="{6E406261-48CF-43FC-8CE5-5F899D1F260F}" dt="2019-10-24T17:09:43.095" v="121" actId="2696"/>
        <pc:sldMkLst>
          <pc:docMk/>
          <pc:sldMk cId="1117732408" sldId="500"/>
        </pc:sldMkLst>
      </pc:sldChg>
      <pc:sldChg chg="addSp delSp modSp add del">
        <pc:chgData name="Sorenson, Eric" userId="1c08c5e5-e10e-4a72-8539-aa2ebf601b1c" providerId="ADAL" clId="{6E406261-48CF-43FC-8CE5-5F899D1F260F}" dt="2019-10-24T18:44:06.434" v="205"/>
        <pc:sldMkLst>
          <pc:docMk/>
          <pc:sldMk cId="4107963630" sldId="501"/>
        </pc:sldMkLst>
        <pc:spChg chg="del">
          <ac:chgData name="Sorenson, Eric" userId="1c08c5e5-e10e-4a72-8539-aa2ebf601b1c" providerId="ADAL" clId="{6E406261-48CF-43FC-8CE5-5F899D1F260F}" dt="2019-10-24T17:22:10.231" v="127" actId="478"/>
          <ac:spMkLst>
            <pc:docMk/>
            <pc:sldMk cId="4107963630" sldId="501"/>
            <ac:spMk id="5" creationId="{E86748A0-B8E3-4CA5-B048-ED765529F3CF}"/>
          </ac:spMkLst>
        </pc:spChg>
        <pc:spChg chg="add">
          <ac:chgData name="Sorenson, Eric" userId="1c08c5e5-e10e-4a72-8539-aa2ebf601b1c" providerId="ADAL" clId="{6E406261-48CF-43FC-8CE5-5F899D1F260F}" dt="2019-10-24T18:44:06.434" v="205"/>
          <ac:spMkLst>
            <pc:docMk/>
            <pc:sldMk cId="4107963630" sldId="501"/>
            <ac:spMk id="6" creationId="{441A65D6-804A-4E7B-8EAB-B4BA3C511728}"/>
          </ac:spMkLst>
        </pc:spChg>
        <pc:picChg chg="del">
          <ac:chgData name="Sorenson, Eric" userId="1c08c5e5-e10e-4a72-8539-aa2ebf601b1c" providerId="ADAL" clId="{6E406261-48CF-43FC-8CE5-5F899D1F260F}" dt="2019-10-24T17:21:51.510" v="125" actId="478"/>
          <ac:picMkLst>
            <pc:docMk/>
            <pc:sldMk cId="4107963630" sldId="501"/>
            <ac:picMk id="2" creationId="{0BC1992D-FFA7-4BA2-B183-F5914CDE14C8}"/>
          </ac:picMkLst>
        </pc:picChg>
        <pc:picChg chg="add mod">
          <ac:chgData name="Sorenson, Eric" userId="1c08c5e5-e10e-4a72-8539-aa2ebf601b1c" providerId="ADAL" clId="{6E406261-48CF-43FC-8CE5-5F899D1F260F}" dt="2019-10-24T18:31:58.515" v="134" actId="962"/>
          <ac:picMkLst>
            <pc:docMk/>
            <pc:sldMk cId="4107963630" sldId="501"/>
            <ac:picMk id="4" creationId="{BF20748D-B4F8-4833-B8E8-4952C10B1FD4}"/>
          </ac:picMkLst>
        </pc:picChg>
      </pc:sldChg>
      <pc:sldChg chg="addSp delSp modSp">
        <pc:chgData name="Sorenson, Eric" userId="1c08c5e5-e10e-4a72-8539-aa2ebf601b1c" providerId="ADAL" clId="{6E406261-48CF-43FC-8CE5-5F899D1F260F}" dt="2019-10-24T18:43:52.142" v="204" actId="20577"/>
        <pc:sldMkLst>
          <pc:docMk/>
          <pc:sldMk cId="2429697909" sldId="502"/>
        </pc:sldMkLst>
        <pc:spChg chg="del">
          <ac:chgData name="Sorenson, Eric" userId="1c08c5e5-e10e-4a72-8539-aa2ebf601b1c" providerId="ADAL" clId="{6E406261-48CF-43FC-8CE5-5F899D1F260F}" dt="2019-10-24T17:22:04.503" v="126" actId="478"/>
          <ac:spMkLst>
            <pc:docMk/>
            <pc:sldMk cId="2429697909" sldId="502"/>
            <ac:spMk id="3" creationId="{EBBE861E-592F-4E67-8BA5-59C51DF5626A}"/>
          </ac:spMkLst>
        </pc:spChg>
        <pc:spChg chg="add mod">
          <ac:chgData name="Sorenson, Eric" userId="1c08c5e5-e10e-4a72-8539-aa2ebf601b1c" providerId="ADAL" clId="{6E406261-48CF-43FC-8CE5-5F899D1F260F}" dt="2019-10-24T18:43:52.142" v="204" actId="20577"/>
          <ac:spMkLst>
            <pc:docMk/>
            <pc:sldMk cId="2429697909" sldId="502"/>
            <ac:spMk id="6" creationId="{1D6817E6-6D4E-4309-BD6C-5E41DC010CBB}"/>
          </ac:spMkLst>
        </pc:spChg>
        <pc:picChg chg="del">
          <ac:chgData name="Sorenson, Eric" userId="1c08c5e5-e10e-4a72-8539-aa2ebf601b1c" providerId="ADAL" clId="{6E406261-48CF-43FC-8CE5-5F899D1F260F}" dt="2019-10-24T17:21:39.177" v="122" actId="478"/>
          <ac:picMkLst>
            <pc:docMk/>
            <pc:sldMk cId="2429697909" sldId="502"/>
            <ac:picMk id="2" creationId="{82B4DB07-5B87-45E6-A196-EA5F5BD21F68}"/>
          </ac:picMkLst>
        </pc:picChg>
        <pc:picChg chg="add mod">
          <ac:chgData name="Sorenson, Eric" userId="1c08c5e5-e10e-4a72-8539-aa2ebf601b1c" providerId="ADAL" clId="{6E406261-48CF-43FC-8CE5-5F899D1F260F}" dt="2019-10-24T18:31:39.612" v="131" actId="962"/>
          <ac:picMkLst>
            <pc:docMk/>
            <pc:sldMk cId="2429697909" sldId="502"/>
            <ac:picMk id="5" creationId="{35CC8809-BE59-4976-9D6E-3545E6F2284B}"/>
          </ac:picMkLst>
        </pc:picChg>
      </pc:sldChg>
      <pc:sldChg chg="addSp modSp">
        <pc:chgData name="Sorenson, Eric" userId="1c08c5e5-e10e-4a72-8539-aa2ebf601b1c" providerId="ADAL" clId="{6E406261-48CF-43FC-8CE5-5F899D1F260F}" dt="2019-10-24T18:46:55.757" v="273" actId="20577"/>
        <pc:sldMkLst>
          <pc:docMk/>
          <pc:sldMk cId="2891200659" sldId="503"/>
        </pc:sldMkLst>
        <pc:spChg chg="add">
          <ac:chgData name="Sorenson, Eric" userId="1c08c5e5-e10e-4a72-8539-aa2ebf601b1c" providerId="ADAL" clId="{6E406261-48CF-43FC-8CE5-5F899D1F260F}" dt="2019-10-24T18:44:13.107" v="207"/>
          <ac:spMkLst>
            <pc:docMk/>
            <pc:sldMk cId="2891200659" sldId="503"/>
            <ac:spMk id="4" creationId="{FAFBD612-6E1D-48B6-9203-7EE9F15E3228}"/>
          </ac:spMkLst>
        </pc:spChg>
        <pc:spChg chg="add mod">
          <ac:chgData name="Sorenson, Eric" userId="1c08c5e5-e10e-4a72-8539-aa2ebf601b1c" providerId="ADAL" clId="{6E406261-48CF-43FC-8CE5-5F899D1F260F}" dt="2019-10-24T18:46:55.757" v="273" actId="20577"/>
          <ac:spMkLst>
            <pc:docMk/>
            <pc:sldMk cId="2891200659" sldId="503"/>
            <ac:spMk id="5" creationId="{F66B5169-5758-4E02-B41E-449BB46BEB73}"/>
          </ac:spMkLst>
        </pc:spChg>
        <pc:picChg chg="add mod">
          <ac:chgData name="Sorenson, Eric" userId="1c08c5e5-e10e-4a72-8539-aa2ebf601b1c" providerId="ADAL" clId="{6E406261-48CF-43FC-8CE5-5F899D1F260F}" dt="2019-10-24T18:32:10.592" v="137" actId="962"/>
          <ac:picMkLst>
            <pc:docMk/>
            <pc:sldMk cId="2891200659" sldId="503"/>
            <ac:picMk id="3" creationId="{9223A6D3-C75F-4888-A123-D77B4A1F0AE1}"/>
          </ac:picMkLst>
        </pc:picChg>
      </pc:sldChg>
      <pc:sldChg chg="addSp modSp ord">
        <pc:chgData name="Sorenson, Eric" userId="1c08c5e5-e10e-4a72-8539-aa2ebf601b1c" providerId="ADAL" clId="{6E406261-48CF-43FC-8CE5-5F899D1F260F}" dt="2019-10-24T18:45:57.516" v="231" actId="20577"/>
        <pc:sldMkLst>
          <pc:docMk/>
          <pc:sldMk cId="3635451538" sldId="504"/>
        </pc:sldMkLst>
        <pc:spChg chg="add">
          <ac:chgData name="Sorenson, Eric" userId="1c08c5e5-e10e-4a72-8539-aa2ebf601b1c" providerId="ADAL" clId="{6E406261-48CF-43FC-8CE5-5F899D1F260F}" dt="2019-10-24T18:44:09.794" v="206"/>
          <ac:spMkLst>
            <pc:docMk/>
            <pc:sldMk cId="3635451538" sldId="504"/>
            <ac:spMk id="4" creationId="{AC069E0F-1512-4AF5-A703-C823F26B1BA8}"/>
          </ac:spMkLst>
        </pc:spChg>
        <pc:spChg chg="add mod">
          <ac:chgData name="Sorenson, Eric" userId="1c08c5e5-e10e-4a72-8539-aa2ebf601b1c" providerId="ADAL" clId="{6E406261-48CF-43FC-8CE5-5F899D1F260F}" dt="2019-10-24T18:45:57.516" v="231" actId="20577"/>
          <ac:spMkLst>
            <pc:docMk/>
            <pc:sldMk cId="3635451538" sldId="504"/>
            <ac:spMk id="5" creationId="{7D4EA92B-0F90-4984-A296-7E3276C4FB4D}"/>
          </ac:spMkLst>
        </pc:spChg>
        <pc:picChg chg="add mod">
          <ac:chgData name="Sorenson, Eric" userId="1c08c5e5-e10e-4a72-8539-aa2ebf601b1c" providerId="ADAL" clId="{6E406261-48CF-43FC-8CE5-5F899D1F260F}" dt="2019-10-24T18:32:29.577" v="141" actId="962"/>
          <ac:picMkLst>
            <pc:docMk/>
            <pc:sldMk cId="3635451538" sldId="504"/>
            <ac:picMk id="3" creationId="{EE3A1538-B377-43A4-811A-7B5BA4A92C7A}"/>
          </ac:picMkLst>
        </pc:picChg>
      </pc:sldChg>
      <pc:sldChg chg="addSp modSp">
        <pc:chgData name="Sorenson, Eric" userId="1c08c5e5-e10e-4a72-8539-aa2ebf601b1c" providerId="ADAL" clId="{6E406261-48CF-43FC-8CE5-5F899D1F260F}" dt="2019-10-24T18:47:24.012" v="297" actId="20577"/>
        <pc:sldMkLst>
          <pc:docMk/>
          <pc:sldMk cId="3428102011" sldId="505"/>
        </pc:sldMkLst>
        <pc:spChg chg="add">
          <ac:chgData name="Sorenson, Eric" userId="1c08c5e5-e10e-4a72-8539-aa2ebf601b1c" providerId="ADAL" clId="{6E406261-48CF-43FC-8CE5-5F899D1F260F}" dt="2019-10-24T18:44:19.858" v="208"/>
          <ac:spMkLst>
            <pc:docMk/>
            <pc:sldMk cId="3428102011" sldId="505"/>
            <ac:spMk id="4" creationId="{00877E67-F920-4263-966A-6D4CAD7641B7}"/>
          </ac:spMkLst>
        </pc:spChg>
        <pc:spChg chg="add mod">
          <ac:chgData name="Sorenson, Eric" userId="1c08c5e5-e10e-4a72-8539-aa2ebf601b1c" providerId="ADAL" clId="{6E406261-48CF-43FC-8CE5-5F899D1F260F}" dt="2019-10-24T18:47:24.012" v="297" actId="20577"/>
          <ac:spMkLst>
            <pc:docMk/>
            <pc:sldMk cId="3428102011" sldId="505"/>
            <ac:spMk id="5" creationId="{3EB87EC0-53EF-4F3E-8DD9-30A5053D2342}"/>
          </ac:spMkLst>
        </pc:spChg>
        <pc:picChg chg="add mod">
          <ac:chgData name="Sorenson, Eric" userId="1c08c5e5-e10e-4a72-8539-aa2ebf601b1c" providerId="ADAL" clId="{6E406261-48CF-43FC-8CE5-5F899D1F260F}" dt="2019-10-24T18:32:54.020" v="144" actId="962"/>
          <ac:picMkLst>
            <pc:docMk/>
            <pc:sldMk cId="3428102011" sldId="505"/>
            <ac:picMk id="3" creationId="{33F5E0CC-E09B-493A-8C86-600D2EEA0105}"/>
          </ac:picMkLst>
        </pc:picChg>
      </pc:sldChg>
      <pc:sldChg chg="addSp modSp">
        <pc:chgData name="Sorenson, Eric" userId="1c08c5e5-e10e-4a72-8539-aa2ebf601b1c" providerId="ADAL" clId="{6E406261-48CF-43FC-8CE5-5F899D1F260F}" dt="2019-10-24T18:47:44.733" v="310" actId="20577"/>
        <pc:sldMkLst>
          <pc:docMk/>
          <pc:sldMk cId="1922624259" sldId="506"/>
        </pc:sldMkLst>
        <pc:spChg chg="add">
          <ac:chgData name="Sorenson, Eric" userId="1c08c5e5-e10e-4a72-8539-aa2ebf601b1c" providerId="ADAL" clId="{6E406261-48CF-43FC-8CE5-5F899D1F260F}" dt="2019-10-24T18:44:22.562" v="209"/>
          <ac:spMkLst>
            <pc:docMk/>
            <pc:sldMk cId="1922624259" sldId="506"/>
            <ac:spMk id="4" creationId="{21C960F0-343A-4B80-89E0-CEA619376DBC}"/>
          </ac:spMkLst>
        </pc:spChg>
        <pc:spChg chg="add mod">
          <ac:chgData name="Sorenson, Eric" userId="1c08c5e5-e10e-4a72-8539-aa2ebf601b1c" providerId="ADAL" clId="{6E406261-48CF-43FC-8CE5-5F899D1F260F}" dt="2019-10-24T18:47:44.733" v="310" actId="20577"/>
          <ac:spMkLst>
            <pc:docMk/>
            <pc:sldMk cId="1922624259" sldId="506"/>
            <ac:spMk id="5" creationId="{AC67117C-B189-4437-B73A-E97FC8B53BC1}"/>
          </ac:spMkLst>
        </pc:spChg>
        <pc:picChg chg="add mod">
          <ac:chgData name="Sorenson, Eric" userId="1c08c5e5-e10e-4a72-8539-aa2ebf601b1c" providerId="ADAL" clId="{6E406261-48CF-43FC-8CE5-5F899D1F260F}" dt="2019-10-24T18:33:29.193" v="147" actId="962"/>
          <ac:picMkLst>
            <pc:docMk/>
            <pc:sldMk cId="1922624259" sldId="506"/>
            <ac:picMk id="3" creationId="{2DD193B3-C9D5-42B8-88C3-08C2040442D6}"/>
          </ac:picMkLst>
        </pc:picChg>
      </pc:sldChg>
      <pc:sldChg chg="addSp modSp">
        <pc:chgData name="Sorenson, Eric" userId="1c08c5e5-e10e-4a72-8539-aa2ebf601b1c" providerId="ADAL" clId="{6E406261-48CF-43FC-8CE5-5F899D1F260F}" dt="2019-10-24T18:47:59.427" v="311"/>
        <pc:sldMkLst>
          <pc:docMk/>
          <pc:sldMk cId="3377560248" sldId="507"/>
        </pc:sldMkLst>
        <pc:spChg chg="add">
          <ac:chgData name="Sorenson, Eric" userId="1c08c5e5-e10e-4a72-8539-aa2ebf601b1c" providerId="ADAL" clId="{6E406261-48CF-43FC-8CE5-5F899D1F260F}" dt="2019-10-24T18:44:25.633" v="210"/>
          <ac:spMkLst>
            <pc:docMk/>
            <pc:sldMk cId="3377560248" sldId="507"/>
            <ac:spMk id="4" creationId="{20FBBBA6-8D0F-4686-AE71-87EF1DCAD63A}"/>
          </ac:spMkLst>
        </pc:spChg>
        <pc:spChg chg="add">
          <ac:chgData name="Sorenson, Eric" userId="1c08c5e5-e10e-4a72-8539-aa2ebf601b1c" providerId="ADAL" clId="{6E406261-48CF-43FC-8CE5-5F899D1F260F}" dt="2019-10-24T18:47:59.427" v="311"/>
          <ac:spMkLst>
            <pc:docMk/>
            <pc:sldMk cId="3377560248" sldId="507"/>
            <ac:spMk id="5" creationId="{22818B72-5D8D-4FDE-B722-8C418CCA3D2B}"/>
          </ac:spMkLst>
        </pc:spChg>
        <pc:picChg chg="add mod">
          <ac:chgData name="Sorenson, Eric" userId="1c08c5e5-e10e-4a72-8539-aa2ebf601b1c" providerId="ADAL" clId="{6E406261-48CF-43FC-8CE5-5F899D1F260F}" dt="2019-10-24T18:33:37.154" v="149" actId="27614"/>
          <ac:picMkLst>
            <pc:docMk/>
            <pc:sldMk cId="3377560248" sldId="507"/>
            <ac:picMk id="3" creationId="{9AE47637-13C9-4141-A0B8-748DE7BBEB02}"/>
          </ac:picMkLst>
        </pc:picChg>
      </pc:sldChg>
      <pc:sldChg chg="addSp modSp">
        <pc:chgData name="Sorenson, Eric" userId="1c08c5e5-e10e-4a72-8539-aa2ebf601b1c" providerId="ADAL" clId="{6E406261-48CF-43FC-8CE5-5F899D1F260F}" dt="2019-10-24T18:48:03.700" v="312"/>
        <pc:sldMkLst>
          <pc:docMk/>
          <pc:sldMk cId="1138709766" sldId="508"/>
        </pc:sldMkLst>
        <pc:spChg chg="add">
          <ac:chgData name="Sorenson, Eric" userId="1c08c5e5-e10e-4a72-8539-aa2ebf601b1c" providerId="ADAL" clId="{6E406261-48CF-43FC-8CE5-5F899D1F260F}" dt="2019-10-24T18:45:05.789" v="213"/>
          <ac:spMkLst>
            <pc:docMk/>
            <pc:sldMk cId="1138709766" sldId="508"/>
            <ac:spMk id="4" creationId="{4B134BB7-0241-48F3-AEB1-8227D5654391}"/>
          </ac:spMkLst>
        </pc:spChg>
        <pc:spChg chg="add">
          <ac:chgData name="Sorenson, Eric" userId="1c08c5e5-e10e-4a72-8539-aa2ebf601b1c" providerId="ADAL" clId="{6E406261-48CF-43FC-8CE5-5F899D1F260F}" dt="2019-10-24T18:48:03.700" v="312"/>
          <ac:spMkLst>
            <pc:docMk/>
            <pc:sldMk cId="1138709766" sldId="508"/>
            <ac:spMk id="5" creationId="{23DDCD5B-4478-4417-963A-D1B57B12CDBA}"/>
          </ac:spMkLst>
        </pc:spChg>
        <pc:picChg chg="add mod">
          <ac:chgData name="Sorenson, Eric" userId="1c08c5e5-e10e-4a72-8539-aa2ebf601b1c" providerId="ADAL" clId="{6E406261-48CF-43FC-8CE5-5F899D1F260F}" dt="2019-10-24T18:33:44.826" v="152" actId="962"/>
          <ac:picMkLst>
            <pc:docMk/>
            <pc:sldMk cId="1138709766" sldId="508"/>
            <ac:picMk id="3" creationId="{E71413EF-D235-4A8A-83CE-DFCA73C4E687}"/>
          </ac:picMkLst>
        </pc:picChg>
      </pc:sldChg>
      <pc:sldChg chg="addSp modSp add">
        <pc:chgData name="Sorenson, Eric" userId="1c08c5e5-e10e-4a72-8539-aa2ebf601b1c" providerId="ADAL" clId="{6E406261-48CF-43FC-8CE5-5F899D1F260F}" dt="2019-10-24T18:48:33.918" v="365" actId="20577"/>
        <pc:sldMkLst>
          <pc:docMk/>
          <pc:sldMk cId="1609224358" sldId="509"/>
        </pc:sldMkLst>
        <pc:spChg chg="add">
          <ac:chgData name="Sorenson, Eric" userId="1c08c5e5-e10e-4a72-8539-aa2ebf601b1c" providerId="ADAL" clId="{6E406261-48CF-43FC-8CE5-5F899D1F260F}" dt="2019-10-24T18:45:10.195" v="214"/>
          <ac:spMkLst>
            <pc:docMk/>
            <pc:sldMk cId="1609224358" sldId="509"/>
            <ac:spMk id="4" creationId="{97C6737B-9B7D-455C-94F2-C1B5DEACE89B}"/>
          </ac:spMkLst>
        </pc:spChg>
        <pc:spChg chg="add mod">
          <ac:chgData name="Sorenson, Eric" userId="1c08c5e5-e10e-4a72-8539-aa2ebf601b1c" providerId="ADAL" clId="{6E406261-48CF-43FC-8CE5-5F899D1F260F}" dt="2019-10-24T18:48:33.918" v="365" actId="20577"/>
          <ac:spMkLst>
            <pc:docMk/>
            <pc:sldMk cId="1609224358" sldId="509"/>
            <ac:spMk id="5" creationId="{EFDCF8C4-DB25-4880-B5B0-AE820549B63A}"/>
          </ac:spMkLst>
        </pc:spChg>
        <pc:picChg chg="add mod">
          <ac:chgData name="Sorenson, Eric" userId="1c08c5e5-e10e-4a72-8539-aa2ebf601b1c" providerId="ADAL" clId="{6E406261-48CF-43FC-8CE5-5F899D1F260F}" dt="2019-10-24T18:40:37.308" v="156" actId="27614"/>
          <ac:picMkLst>
            <pc:docMk/>
            <pc:sldMk cId="1609224358" sldId="509"/>
            <ac:picMk id="3" creationId="{DCBCED6C-A819-4B91-8389-3F542207B75D}"/>
          </ac:picMkLst>
        </pc:picChg>
      </pc:sldChg>
      <pc:sldChg chg="del">
        <pc:chgData name="Sorenson, Eric" userId="1c08c5e5-e10e-4a72-8539-aa2ebf601b1c" providerId="ADAL" clId="{6E406261-48CF-43FC-8CE5-5F899D1F260F}" dt="2019-10-24T18:34:12.441" v="153" actId="2696"/>
        <pc:sldMkLst>
          <pc:docMk/>
          <pc:sldMk cId="2144819689" sldId="509"/>
        </pc:sldMkLst>
      </pc:sldChg>
      <pc:sldChg chg="add del">
        <pc:chgData name="Sorenson, Eric" userId="1c08c5e5-e10e-4a72-8539-aa2ebf601b1c" providerId="ADAL" clId="{6E406261-48CF-43FC-8CE5-5F899D1F260F}" dt="2019-10-24T18:44:53.983" v="212" actId="2696"/>
        <pc:sldMkLst>
          <pc:docMk/>
          <pc:sldMk cId="1559904614" sldId="510"/>
        </pc:sldMkLst>
      </pc:sldChg>
    </pc:docChg>
  </pc:docChgLst>
  <pc:docChgLst>
    <pc:chgData name="Sorenson, Eric" userId="1c08c5e5-e10e-4a72-8539-aa2ebf601b1c" providerId="ADAL" clId="{D8A966C8-8E1B-4009-B179-3A20E3F52C6C}"/>
    <pc:docChg chg="custSel modSld">
      <pc:chgData name="Sorenson, Eric" userId="1c08c5e5-e10e-4a72-8539-aa2ebf601b1c" providerId="ADAL" clId="{D8A966C8-8E1B-4009-B179-3A20E3F52C6C}" dt="2019-11-01T16:23:48.417" v="16" actId="14100"/>
      <pc:docMkLst>
        <pc:docMk/>
      </pc:docMkLst>
      <pc:sldChg chg="modSp">
        <pc:chgData name="Sorenson, Eric" userId="1c08c5e5-e10e-4a72-8539-aa2ebf601b1c" providerId="ADAL" clId="{D8A966C8-8E1B-4009-B179-3A20E3F52C6C}" dt="2019-11-01T16:23:36.329" v="15" actId="1076"/>
        <pc:sldMkLst>
          <pc:docMk/>
          <pc:sldMk cId="523377517" sldId="345"/>
        </pc:sldMkLst>
        <pc:spChg chg="mod">
          <ac:chgData name="Sorenson, Eric" userId="1c08c5e5-e10e-4a72-8539-aa2ebf601b1c" providerId="ADAL" clId="{D8A966C8-8E1B-4009-B179-3A20E3F52C6C}" dt="2019-11-01T16:23:36.329" v="15" actId="1076"/>
          <ac:spMkLst>
            <pc:docMk/>
            <pc:sldMk cId="523377517" sldId="345"/>
            <ac:spMk id="6" creationId="{622C5D28-B0FE-4639-AF8F-B705ED3FAD73}"/>
          </ac:spMkLst>
        </pc:spChg>
        <pc:picChg chg="mod">
          <ac:chgData name="Sorenson, Eric" userId="1c08c5e5-e10e-4a72-8539-aa2ebf601b1c" providerId="ADAL" clId="{D8A966C8-8E1B-4009-B179-3A20E3F52C6C}" dt="2019-11-01T16:23:17.249" v="10" actId="1076"/>
          <ac:picMkLst>
            <pc:docMk/>
            <pc:sldMk cId="523377517" sldId="345"/>
            <ac:picMk id="17" creationId="{00000000-0000-0000-0000-000000000000}"/>
          </ac:picMkLst>
        </pc:picChg>
      </pc:sldChg>
      <pc:sldChg chg="addSp delSp modSp">
        <pc:chgData name="Sorenson, Eric" userId="1c08c5e5-e10e-4a72-8539-aa2ebf601b1c" providerId="ADAL" clId="{D8A966C8-8E1B-4009-B179-3A20E3F52C6C}" dt="2019-11-01T12:48:32.073" v="9" actId="207"/>
        <pc:sldMkLst>
          <pc:docMk/>
          <pc:sldMk cId="3772540432" sldId="403"/>
        </pc:sldMkLst>
        <pc:spChg chg="add mod">
          <ac:chgData name="Sorenson, Eric" userId="1c08c5e5-e10e-4a72-8539-aa2ebf601b1c" providerId="ADAL" clId="{D8A966C8-8E1B-4009-B179-3A20E3F52C6C}" dt="2019-11-01T12:48:32.073" v="9" actId="207"/>
          <ac:spMkLst>
            <pc:docMk/>
            <pc:sldMk cId="3772540432" sldId="403"/>
            <ac:spMk id="6" creationId="{27E5E063-B89B-41BA-8FF5-E6E3F913E84B}"/>
          </ac:spMkLst>
        </pc:spChg>
        <pc:picChg chg="del">
          <ac:chgData name="Sorenson, Eric" userId="1c08c5e5-e10e-4a72-8539-aa2ebf601b1c" providerId="ADAL" clId="{D8A966C8-8E1B-4009-B179-3A20E3F52C6C}" dt="2019-11-01T12:45:21.054" v="0" actId="478"/>
          <ac:picMkLst>
            <pc:docMk/>
            <pc:sldMk cId="3772540432" sldId="403"/>
            <ac:picMk id="4" creationId="{AC4EA9F7-F820-468F-86F5-4F7EAFCEFEDF}"/>
          </ac:picMkLst>
        </pc:picChg>
        <pc:picChg chg="add mod">
          <ac:chgData name="Sorenson, Eric" userId="1c08c5e5-e10e-4a72-8539-aa2ebf601b1c" providerId="ADAL" clId="{D8A966C8-8E1B-4009-B179-3A20E3F52C6C}" dt="2019-11-01T12:45:40.813" v="6" actId="1076"/>
          <ac:picMkLst>
            <pc:docMk/>
            <pc:sldMk cId="3772540432" sldId="403"/>
            <ac:picMk id="5" creationId="{6FE64015-0E6C-40CD-9D4A-DB3FD612D835}"/>
          </ac:picMkLst>
        </pc:picChg>
      </pc:sldChg>
      <pc:sldChg chg="modSp">
        <pc:chgData name="Sorenson, Eric" userId="1c08c5e5-e10e-4a72-8539-aa2ebf601b1c" providerId="ADAL" clId="{D8A966C8-8E1B-4009-B179-3A20E3F52C6C}" dt="2019-11-01T16:23:48.417" v="16" actId="14100"/>
        <pc:sldMkLst>
          <pc:docMk/>
          <pc:sldMk cId="3976634299" sldId="448"/>
        </pc:sldMkLst>
        <pc:picChg chg="mod">
          <ac:chgData name="Sorenson, Eric" userId="1c08c5e5-e10e-4a72-8539-aa2ebf601b1c" providerId="ADAL" clId="{D8A966C8-8E1B-4009-B179-3A20E3F52C6C}" dt="2019-11-01T16:23:48.417" v="16" actId="14100"/>
          <ac:picMkLst>
            <pc:docMk/>
            <pc:sldMk cId="3976634299" sldId="448"/>
            <ac:picMk id="11" creationId="{F520604E-0CEA-48DD-B10A-0FF27B0C5B52}"/>
          </ac:picMkLst>
        </pc:pic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615384615384639"/>
          <c:y val="0.22844827586206931"/>
          <c:w val="0.39076923076923081"/>
          <c:h val="0.54741379310344829"/>
        </c:manualLayout>
      </c:layout>
      <c:pieChart>
        <c:varyColors val="1"/>
        <c:ser>
          <c:idx val="0"/>
          <c:order val="0"/>
          <c:spPr>
            <a:solidFill>
              <a:srgbClr val="9999FF"/>
            </a:solidFill>
            <a:ln w="11304">
              <a:solidFill>
                <a:srgbClr val="000000"/>
              </a:solidFill>
              <a:prstDash val="solid"/>
            </a:ln>
          </c:spPr>
          <c:dPt>
            <c:idx val="0"/>
            <c:bubble3D val="0"/>
            <c:spPr>
              <a:solidFill>
                <a:srgbClr val="FF0000"/>
              </a:solidFill>
              <a:ln w="11304">
                <a:solidFill>
                  <a:srgbClr val="000000"/>
                </a:solidFill>
                <a:prstDash val="solid"/>
              </a:ln>
            </c:spPr>
            <c:extLst>
              <c:ext xmlns:c16="http://schemas.microsoft.com/office/drawing/2014/chart" uri="{C3380CC4-5D6E-409C-BE32-E72D297353CC}">
                <c16:uniqueId val="{00000001-CDBA-4AA6-8265-D09C03E2D5ED}"/>
              </c:ext>
            </c:extLst>
          </c:dPt>
          <c:dPt>
            <c:idx val="1"/>
            <c:bubble3D val="0"/>
            <c:spPr>
              <a:solidFill>
                <a:srgbClr val="008000"/>
              </a:solidFill>
              <a:ln w="11304">
                <a:solidFill>
                  <a:srgbClr val="000000"/>
                </a:solidFill>
                <a:prstDash val="solid"/>
              </a:ln>
            </c:spPr>
            <c:extLst>
              <c:ext xmlns:c16="http://schemas.microsoft.com/office/drawing/2014/chart" uri="{C3380CC4-5D6E-409C-BE32-E72D297353CC}">
                <c16:uniqueId val="{00000003-CDBA-4AA6-8265-D09C03E2D5ED}"/>
              </c:ext>
            </c:extLst>
          </c:dPt>
          <c:dPt>
            <c:idx val="2"/>
            <c:bubble3D val="0"/>
            <c:spPr>
              <a:solidFill>
                <a:srgbClr val="C0C0C0"/>
              </a:solidFill>
              <a:ln w="11304">
                <a:solidFill>
                  <a:srgbClr val="000000"/>
                </a:solidFill>
                <a:prstDash val="solid"/>
              </a:ln>
            </c:spPr>
            <c:extLst>
              <c:ext xmlns:c16="http://schemas.microsoft.com/office/drawing/2014/chart" uri="{C3380CC4-5D6E-409C-BE32-E72D297353CC}">
                <c16:uniqueId val="{00000005-CDBA-4AA6-8265-D09C03E2D5ED}"/>
              </c:ext>
            </c:extLst>
          </c:dPt>
          <c:dPt>
            <c:idx val="3"/>
            <c:bubble3D val="0"/>
            <c:spPr>
              <a:solidFill>
                <a:srgbClr val="993300"/>
              </a:solidFill>
              <a:ln w="11304">
                <a:solidFill>
                  <a:srgbClr val="000000"/>
                </a:solidFill>
                <a:prstDash val="solid"/>
              </a:ln>
            </c:spPr>
            <c:extLst>
              <c:ext xmlns:c16="http://schemas.microsoft.com/office/drawing/2014/chart" uri="{C3380CC4-5D6E-409C-BE32-E72D297353CC}">
                <c16:uniqueId val="{00000007-CDBA-4AA6-8265-D09C03E2D5ED}"/>
              </c:ext>
            </c:extLst>
          </c:dPt>
          <c:dPt>
            <c:idx val="4"/>
            <c:bubble3D val="0"/>
            <c:spPr>
              <a:solidFill>
                <a:srgbClr val="FFCC00"/>
              </a:solidFill>
              <a:ln w="11304">
                <a:solidFill>
                  <a:srgbClr val="000000"/>
                </a:solidFill>
                <a:prstDash val="solid"/>
              </a:ln>
            </c:spPr>
            <c:extLst>
              <c:ext xmlns:c16="http://schemas.microsoft.com/office/drawing/2014/chart" uri="{C3380CC4-5D6E-409C-BE32-E72D297353CC}">
                <c16:uniqueId val="{00000009-CDBA-4AA6-8265-D09C03E2D5ED}"/>
              </c:ext>
            </c:extLst>
          </c:dPt>
          <c:dPt>
            <c:idx val="5"/>
            <c:bubble3D val="0"/>
            <c:spPr>
              <a:solidFill>
                <a:srgbClr val="0000FF"/>
              </a:solidFill>
              <a:ln w="11304">
                <a:solidFill>
                  <a:srgbClr val="000000"/>
                </a:solidFill>
                <a:prstDash val="solid"/>
              </a:ln>
            </c:spPr>
            <c:extLst>
              <c:ext xmlns:c16="http://schemas.microsoft.com/office/drawing/2014/chart" uri="{C3380CC4-5D6E-409C-BE32-E72D297353CC}">
                <c16:uniqueId val="{0000000B-CDBA-4AA6-8265-D09C03E2D5ED}"/>
              </c:ext>
            </c:extLst>
          </c:dPt>
          <c:dPt>
            <c:idx val="6"/>
            <c:bubble3D val="0"/>
            <c:spPr>
              <a:solidFill>
                <a:srgbClr val="99CC00"/>
              </a:solidFill>
              <a:ln w="11304">
                <a:solidFill>
                  <a:srgbClr val="000000"/>
                </a:solidFill>
                <a:prstDash val="solid"/>
              </a:ln>
            </c:spPr>
            <c:extLst>
              <c:ext xmlns:c16="http://schemas.microsoft.com/office/drawing/2014/chart" uri="{C3380CC4-5D6E-409C-BE32-E72D297353CC}">
                <c16:uniqueId val="{0000000D-CDBA-4AA6-8265-D09C03E2D5ED}"/>
              </c:ext>
            </c:extLst>
          </c:dPt>
          <c:dLbls>
            <c:dLbl>
              <c:idx val="0"/>
              <c:layout>
                <c:manualLayout>
                  <c:x val="5.2301231576821882E-3"/>
                  <c:y val="-5.2681779399147075E-2"/>
                </c:manualLayout>
              </c:layout>
              <c:tx>
                <c:rich>
                  <a:bodyPr/>
                  <a:lstStyle/>
                  <a:p>
                    <a:pPr>
                      <a:defRPr/>
                    </a:pPr>
                    <a:r>
                      <a:rPr lang="en-US" dirty="0"/>
                      <a:t>Algae
1,000-5,000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BA-4AA6-8265-D09C03E2D5ED}"/>
                </c:ext>
              </c:extLst>
            </c:dLbl>
            <c:dLbl>
              <c:idx val="1"/>
              <c:layout>
                <c:manualLayout>
                  <c:x val="2.8925176660609803E-2"/>
                  <c:y val="-2.4656479795929082E-2"/>
                </c:manualLayout>
              </c:layout>
              <c:tx>
                <c:rich>
                  <a:bodyPr/>
                  <a:lstStyle/>
                  <a:p>
                    <a:pPr>
                      <a:defRPr/>
                    </a:pPr>
                    <a:r>
                      <a:rPr lang="en-US" dirty="0"/>
                      <a:t>Vascular plants
2,000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BA-4AA6-8265-D09C03E2D5ED}"/>
                </c:ext>
              </c:extLst>
            </c:dLbl>
            <c:dLbl>
              <c:idx val="2"/>
              <c:layout>
                <c:manualLayout>
                  <c:x val="4.9459156067030031E-2"/>
                  <c:y val="8.9589564969195738E-3"/>
                </c:manualLayout>
              </c:layout>
              <c:tx>
                <c:rich>
                  <a:bodyPr/>
                  <a:lstStyle/>
                  <a:p>
                    <a:pPr>
                      <a:defRPr/>
                    </a:pPr>
                    <a:r>
                      <a:rPr lang="en-US" dirty="0"/>
                      <a:t>Lichens
350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BA-4AA6-8265-D09C03E2D5ED}"/>
                </c:ext>
              </c:extLst>
            </c:dLbl>
            <c:dLbl>
              <c:idx val="3"/>
              <c:layout>
                <c:manualLayout>
                  <c:x val="1.0285645063597844E-2"/>
                  <c:y val="-1.0599112055723279E-2"/>
                </c:manualLayout>
              </c:layout>
              <c:tx>
                <c:rich>
                  <a:bodyPr/>
                  <a:lstStyle/>
                  <a:p>
                    <a:pPr>
                      <a:defRPr/>
                    </a:pPr>
                    <a:r>
                      <a:rPr lang="en-US" dirty="0"/>
                      <a:t>Fungi
5,000-15,000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BA-4AA6-8265-D09C03E2D5ED}"/>
                </c:ext>
              </c:extLst>
            </c:dLbl>
            <c:dLbl>
              <c:idx val="4"/>
              <c:layout>
                <c:manualLayout>
                  <c:x val="-4.9445750050474482E-2"/>
                  <c:y val="5.3655442782053545E-2"/>
                </c:manualLayout>
              </c:layout>
              <c:tx>
                <c:rich>
                  <a:bodyPr/>
                  <a:lstStyle/>
                  <a:p>
                    <a:pPr>
                      <a:defRPr/>
                    </a:pPr>
                    <a:r>
                      <a:rPr lang="en-US" dirty="0"/>
                      <a:t>Vertebrate animals
426</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BA-4AA6-8265-D09C03E2D5ED}"/>
                </c:ext>
              </c:extLst>
            </c:dLbl>
            <c:dLbl>
              <c:idx val="5"/>
              <c:layout>
                <c:manualLayout>
                  <c:x val="-5.3060852008883504E-2"/>
                  <c:y val="-1.7304627630876881E-2"/>
                </c:manualLayout>
              </c:layout>
              <c:tx>
                <c:rich>
                  <a:bodyPr/>
                  <a:lstStyle/>
                  <a:p>
                    <a:pPr>
                      <a:defRPr/>
                    </a:pPr>
                    <a:r>
                      <a:rPr lang="en-US" dirty="0"/>
                      <a:t>Invertebrate animals
15,000-20,000</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DBA-4AA6-8265-D09C03E2D5ED}"/>
                </c:ext>
              </c:extLst>
            </c:dLbl>
            <c:dLbl>
              <c:idx val="6"/>
              <c:layout>
                <c:manualLayout>
                  <c:x val="-7.5299818291944013E-3"/>
                  <c:y val="-6.9044543982559548E-2"/>
                </c:manualLayout>
              </c:layout>
              <c:tx>
                <c:rich>
                  <a:bodyPr/>
                  <a:lstStyle/>
                  <a:p>
                    <a:pPr>
                      <a:defRPr/>
                    </a:pPr>
                    <a:r>
                      <a:rPr lang="en-US" dirty="0"/>
                      <a:t>Mosses and liverworts
611</a:t>
                    </a:r>
                  </a:p>
                </c:rich>
              </c:tx>
              <c:spPr>
                <a:noFill/>
                <a:ln w="22609">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DBA-4AA6-8265-D09C03E2D5ED}"/>
                </c:ext>
              </c:extLst>
            </c:dLbl>
            <c:numFmt formatCode="0%" sourceLinked="0"/>
            <c:spPr>
              <a:noFill/>
              <a:ln w="22609">
                <a:noFill/>
              </a:ln>
            </c:spPr>
            <c:showLegendKey val="0"/>
            <c:showVal val="0"/>
            <c:showCatName val="1"/>
            <c:showSerName val="0"/>
            <c:showPercent val="1"/>
            <c:showBubbleSize val="0"/>
            <c:showLeaderLines val="0"/>
            <c:extLst>
              <c:ext xmlns:c15="http://schemas.microsoft.com/office/drawing/2012/chart" uri="{CE6537A1-D6FC-4f65-9D91-7224C49458BB}"/>
            </c:extLst>
          </c:dLbls>
          <c:cat>
            <c:strRef>
              <c:f>Sheet1!$A$1:$A$7</c:f>
              <c:strCache>
                <c:ptCount val="7"/>
                <c:pt idx="0">
                  <c:v>Algae</c:v>
                </c:pt>
                <c:pt idx="1">
                  <c:v>Vascular plants</c:v>
                </c:pt>
                <c:pt idx="2">
                  <c:v>Lichens</c:v>
                </c:pt>
                <c:pt idx="3">
                  <c:v>Fungi</c:v>
                </c:pt>
                <c:pt idx="4">
                  <c:v>Vertebrate animals</c:v>
                </c:pt>
                <c:pt idx="5">
                  <c:v>Invertebrate animals</c:v>
                </c:pt>
                <c:pt idx="6">
                  <c:v>Mosses and liverworts</c:v>
                </c:pt>
              </c:strCache>
            </c:strRef>
          </c:cat>
          <c:val>
            <c:numRef>
              <c:f>Sheet1!$B$1:$B$7</c:f>
              <c:numCache>
                <c:formatCode>General</c:formatCode>
                <c:ptCount val="7"/>
                <c:pt idx="0">
                  <c:v>3000</c:v>
                </c:pt>
                <c:pt idx="1">
                  <c:v>2000</c:v>
                </c:pt>
                <c:pt idx="2">
                  <c:v>350</c:v>
                </c:pt>
                <c:pt idx="3">
                  <c:v>10000</c:v>
                </c:pt>
                <c:pt idx="4">
                  <c:v>426</c:v>
                </c:pt>
                <c:pt idx="5">
                  <c:v>17500</c:v>
                </c:pt>
                <c:pt idx="6">
                  <c:v>611</c:v>
                </c:pt>
              </c:numCache>
            </c:numRef>
          </c:val>
          <c:extLst>
            <c:ext xmlns:c16="http://schemas.microsoft.com/office/drawing/2014/chart" uri="{C3380CC4-5D6E-409C-BE32-E72D297353CC}">
              <c16:uniqueId val="{0000000E-CDBA-4AA6-8265-D09C03E2D5ED}"/>
            </c:ext>
          </c:extLst>
        </c:ser>
        <c:dLbls>
          <c:showLegendKey val="0"/>
          <c:showVal val="0"/>
          <c:showCatName val="1"/>
          <c:showSerName val="0"/>
          <c:showPercent val="1"/>
          <c:showBubbleSize val="0"/>
          <c:showLeaderLines val="0"/>
        </c:dLbls>
        <c:firstSliceAng val="0"/>
      </c:pieChart>
      <c:spPr>
        <a:noFill/>
        <a:ln w="22609">
          <a:noFill/>
        </a:ln>
      </c:spPr>
    </c:plotArea>
    <c:plotVisOnly val="1"/>
    <c:dispBlanksAs val="zero"/>
    <c:showDLblsOverMax val="0"/>
  </c:chart>
  <c:spPr>
    <a:noFill/>
    <a:ln>
      <a:noFill/>
    </a:ln>
  </c:spPr>
  <c:txPr>
    <a:bodyPr/>
    <a:lstStyle/>
    <a:p>
      <a:pPr>
        <a:defRPr sz="1000"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drawing1.xml><?xml version="1.0" encoding="utf-8"?>
<c:userShapes xmlns:c="http://schemas.openxmlformats.org/drawingml/2006/chart">
  <cdr:relSizeAnchor xmlns:cdr="http://schemas.openxmlformats.org/drawingml/2006/chartDrawing">
    <cdr:from>
      <cdr:x>0.47532</cdr:x>
      <cdr:y>0.15079</cdr:y>
    </cdr:from>
    <cdr:to>
      <cdr:x>0.48232</cdr:x>
      <cdr:y>0.20004</cdr:y>
    </cdr:to>
    <cdr:sp macro="" textlink="">
      <cdr:nvSpPr>
        <cdr:cNvPr id="5121" name="Line 1"/>
        <cdr:cNvSpPr>
          <a:spLocks xmlns:a="http://schemas.openxmlformats.org/drawingml/2006/main" noChangeShapeType="1"/>
        </cdr:cNvSpPr>
      </cdr:nvSpPr>
      <cdr:spPr bwMode="auto">
        <a:xfrm xmlns:a="http://schemas.openxmlformats.org/drawingml/2006/main">
          <a:off x="3200400" y="723900"/>
          <a:ext cx="47132" cy="23643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0.56586</cdr:x>
      <cdr:y>0.193</cdr:y>
    </cdr:from>
    <cdr:to>
      <cdr:x>0.58525</cdr:x>
      <cdr:y>0.25397</cdr:y>
    </cdr:to>
    <cdr:sp macro="" textlink="">
      <cdr:nvSpPr>
        <cdr:cNvPr id="5122" name="Line 2"/>
        <cdr:cNvSpPr>
          <a:spLocks xmlns:a="http://schemas.openxmlformats.org/drawingml/2006/main" noChangeShapeType="1"/>
        </cdr:cNvSpPr>
      </cdr:nvSpPr>
      <cdr:spPr bwMode="auto">
        <a:xfrm xmlns:a="http://schemas.openxmlformats.org/drawingml/2006/main" flipH="1">
          <a:off x="3809999" y="926516"/>
          <a:ext cx="130561" cy="292684"/>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0.639</cdr:x>
      <cdr:y>0.26075</cdr:y>
    </cdr:from>
    <cdr:to>
      <cdr:x>0.69325</cdr:x>
      <cdr:y>0.304</cdr:y>
    </cdr:to>
    <cdr:sp macro="" textlink="">
      <cdr:nvSpPr>
        <cdr:cNvPr id="5123" name="Line 3"/>
        <cdr:cNvSpPr>
          <a:spLocks xmlns:a="http://schemas.openxmlformats.org/drawingml/2006/main" noChangeShapeType="1"/>
        </cdr:cNvSpPr>
      </cdr:nvSpPr>
      <cdr:spPr bwMode="auto">
        <a:xfrm xmlns:a="http://schemas.openxmlformats.org/drawingml/2006/main" flipH="1">
          <a:off x="3982522" y="1132523"/>
          <a:ext cx="332779" cy="206616"/>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0.67903</cdr:x>
      <cdr:y>0.3225</cdr:y>
    </cdr:from>
    <cdr:to>
      <cdr:x>0.7145</cdr:x>
      <cdr:y>0.33333</cdr:y>
    </cdr:to>
    <cdr:sp macro="" textlink="">
      <cdr:nvSpPr>
        <cdr:cNvPr id="5124" name="Line 4"/>
        <cdr:cNvSpPr>
          <a:spLocks xmlns:a="http://schemas.openxmlformats.org/drawingml/2006/main" noChangeShapeType="1"/>
        </cdr:cNvSpPr>
      </cdr:nvSpPr>
      <cdr:spPr bwMode="auto">
        <a:xfrm xmlns:a="http://schemas.openxmlformats.org/drawingml/2006/main" flipH="1">
          <a:off x="4571999" y="1548194"/>
          <a:ext cx="238817" cy="52006"/>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0.686</cdr:x>
      <cdr:y>0.552</cdr:y>
    </cdr:from>
    <cdr:to>
      <cdr:x>0.731</cdr:x>
      <cdr:y>0.56525</cdr:y>
    </cdr:to>
    <cdr:sp macro="" textlink="">
      <cdr:nvSpPr>
        <cdr:cNvPr id="5125" name="Line 5"/>
        <cdr:cNvSpPr>
          <a:spLocks xmlns:a="http://schemas.openxmlformats.org/drawingml/2006/main" noChangeShapeType="1"/>
        </cdr:cNvSpPr>
      </cdr:nvSpPr>
      <cdr:spPr bwMode="auto">
        <a:xfrm xmlns:a="http://schemas.openxmlformats.org/drawingml/2006/main" flipH="1" flipV="1">
          <a:off x="4270415" y="2526906"/>
          <a:ext cx="273963" cy="6298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0.55454</cdr:x>
      <cdr:y>0.77918</cdr:y>
    </cdr:from>
    <cdr:to>
      <cdr:x>0.562</cdr:x>
      <cdr:y>0.817</cdr:y>
    </cdr:to>
    <cdr:sp macro="" textlink="">
      <cdr:nvSpPr>
        <cdr:cNvPr id="5126" name="Line 6"/>
        <cdr:cNvSpPr>
          <a:spLocks xmlns:a="http://schemas.openxmlformats.org/drawingml/2006/main" noChangeShapeType="1"/>
        </cdr:cNvSpPr>
      </cdr:nvSpPr>
      <cdr:spPr bwMode="auto">
        <a:xfrm xmlns:a="http://schemas.openxmlformats.org/drawingml/2006/main" flipH="1" flipV="1">
          <a:off x="3733799" y="3740548"/>
          <a:ext cx="50216" cy="18154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0.24898</cdr:x>
      <cdr:y>0.50794</cdr:y>
    </cdr:from>
    <cdr:to>
      <cdr:x>0.29425</cdr:x>
      <cdr:y>0.52381</cdr:y>
    </cdr:to>
    <cdr:sp macro="" textlink="">
      <cdr:nvSpPr>
        <cdr:cNvPr id="8" name="Line 6">
          <a:extLst xmlns:a="http://schemas.openxmlformats.org/drawingml/2006/main">
            <a:ext uri="{FF2B5EF4-FFF2-40B4-BE49-F238E27FC236}">
              <a16:creationId xmlns:a16="http://schemas.microsoft.com/office/drawing/2014/main" id="{D29EE0AE-041C-481D-B340-F9E5D226BC8D}"/>
            </a:ext>
          </a:extLst>
        </cdr:cNvPr>
        <cdr:cNvSpPr>
          <a:spLocks xmlns:a="http://schemas.openxmlformats.org/drawingml/2006/main" noChangeShapeType="1"/>
        </cdr:cNvSpPr>
      </cdr:nvSpPr>
      <cdr:spPr bwMode="auto">
        <a:xfrm xmlns:a="http://schemas.openxmlformats.org/drawingml/2006/main" flipH="1">
          <a:off x="1676399" y="2438400"/>
          <a:ext cx="304800" cy="7620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2C0F9-C3D9-40AE-A516-92C7329F40FF}" type="datetimeFigureOut">
              <a:rPr lang="en-US" smtClean="0"/>
              <a:t>11/13/19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4BCA2-877D-4BA2-BA61-729293B8721A}" type="slidenum">
              <a:rPr lang="en-US" smtClean="0"/>
              <a:t>‹#›</a:t>
            </a:fld>
            <a:endParaRPr lang="en-US" dirty="0"/>
          </a:p>
        </p:txBody>
      </p:sp>
    </p:spTree>
    <p:extLst>
      <p:ext uri="{BB962C8B-B14F-4D97-AF65-F5344CB8AC3E}">
        <p14:creationId xmlns:p14="http://schemas.microsoft.com/office/powerpoint/2010/main" val="2132610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765A1-1FFD-4AA7-8C82-56C66B3FBE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19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13</a:t>
            </a:fld>
            <a:endParaRPr lang="en-US" dirty="0"/>
          </a:p>
        </p:txBody>
      </p:sp>
    </p:spTree>
    <p:extLst>
      <p:ext uri="{BB962C8B-B14F-4D97-AF65-F5344CB8AC3E}">
        <p14:creationId xmlns:p14="http://schemas.microsoft.com/office/powerpoint/2010/main" val="1429603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358C646-D5F5-4368-912A-7A7905F5D3C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70864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15</a:t>
            </a:fld>
            <a:endParaRPr lang="en-US" dirty="0"/>
          </a:p>
        </p:txBody>
      </p:sp>
    </p:spTree>
    <p:extLst>
      <p:ext uri="{BB962C8B-B14F-4D97-AF65-F5344CB8AC3E}">
        <p14:creationId xmlns:p14="http://schemas.microsoft.com/office/powerpoint/2010/main" val="392387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16</a:t>
            </a:fld>
            <a:endParaRPr lang="en-US" dirty="0"/>
          </a:p>
        </p:txBody>
      </p:sp>
    </p:spTree>
    <p:extLst>
      <p:ext uri="{BB962C8B-B14F-4D97-AF65-F5344CB8AC3E}">
        <p14:creationId xmlns:p14="http://schemas.microsoft.com/office/powerpoint/2010/main" val="203313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17</a:t>
            </a:fld>
            <a:endParaRPr lang="en-US" dirty="0"/>
          </a:p>
        </p:txBody>
      </p:sp>
    </p:spTree>
    <p:extLst>
      <p:ext uri="{BB962C8B-B14F-4D97-AF65-F5344CB8AC3E}">
        <p14:creationId xmlns:p14="http://schemas.microsoft.com/office/powerpoint/2010/main" val="4131075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18</a:t>
            </a:fld>
            <a:endParaRPr lang="en-US" dirty="0"/>
          </a:p>
        </p:txBody>
      </p:sp>
    </p:spTree>
    <p:extLst>
      <p:ext uri="{BB962C8B-B14F-4D97-AF65-F5344CB8AC3E}">
        <p14:creationId xmlns:p14="http://schemas.microsoft.com/office/powerpoint/2010/main" val="80302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19</a:t>
            </a:fld>
            <a:endParaRPr lang="en-US" dirty="0"/>
          </a:p>
        </p:txBody>
      </p:sp>
    </p:spTree>
    <p:extLst>
      <p:ext uri="{BB962C8B-B14F-4D97-AF65-F5344CB8AC3E}">
        <p14:creationId xmlns:p14="http://schemas.microsoft.com/office/powerpoint/2010/main" val="228546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Review</a:t>
            </a:r>
            <a:r>
              <a:rPr lang="en-US" baseline="0" dirty="0"/>
              <a:t> use of table to identify which species and natural communities are “captured” by each landscape element – refining the elements</a:t>
            </a:r>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t>20</a:t>
            </a:fld>
            <a:endParaRPr lang="en-US" dirty="0"/>
          </a:p>
        </p:txBody>
      </p:sp>
    </p:spTree>
    <p:extLst>
      <p:ext uri="{BB962C8B-B14F-4D97-AF65-F5344CB8AC3E}">
        <p14:creationId xmlns:p14="http://schemas.microsoft.com/office/powerpoint/2010/main" val="72511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Review</a:t>
            </a:r>
            <a:r>
              <a:rPr lang="en-US" baseline="0" dirty="0"/>
              <a:t> use of table to identify which species and natural communities are “captured” by each landscape element – refining the elements</a:t>
            </a:r>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t>36</a:t>
            </a:fld>
            <a:endParaRPr lang="en-US" dirty="0"/>
          </a:p>
        </p:txBody>
      </p:sp>
    </p:spTree>
    <p:extLst>
      <p:ext uri="{BB962C8B-B14F-4D97-AF65-F5344CB8AC3E}">
        <p14:creationId xmlns:p14="http://schemas.microsoft.com/office/powerpoint/2010/main" val="288568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50</a:t>
            </a:fld>
            <a:endParaRPr lang="en-US" dirty="0"/>
          </a:p>
        </p:txBody>
      </p:sp>
    </p:spTree>
    <p:extLst>
      <p:ext uri="{BB962C8B-B14F-4D97-AF65-F5344CB8AC3E}">
        <p14:creationId xmlns:p14="http://schemas.microsoft.com/office/powerpoint/2010/main" val="229067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ea typeface="+mn-ea"/>
                <a:cs typeface="+mn-cs"/>
              </a:rPr>
              <a:t>Problem with projector?  Hit “Windows P”</a:t>
            </a:r>
          </a:p>
        </p:txBody>
      </p:sp>
      <p:sp>
        <p:nvSpPr>
          <p:cNvPr id="4" name="Slide Number Placeholder 3"/>
          <p:cNvSpPr>
            <a:spLocks noGrp="1"/>
          </p:cNvSpPr>
          <p:nvPr>
            <p:ph type="sldNum" sz="quarter" idx="10"/>
          </p:nvPr>
        </p:nvSpPr>
        <p:spPr/>
        <p:txBody>
          <a:bodyPr/>
          <a:lstStyle/>
          <a:p>
            <a:fld id="{27A6144E-1683-4AF0-A044-909F154CD0F0}" type="slidenum">
              <a:rPr lang="en-US" smtClean="0"/>
              <a:t>2</a:t>
            </a:fld>
            <a:endParaRPr lang="en-US"/>
          </a:p>
        </p:txBody>
      </p:sp>
    </p:spTree>
    <p:extLst>
      <p:ext uri="{BB962C8B-B14F-4D97-AF65-F5344CB8AC3E}">
        <p14:creationId xmlns:p14="http://schemas.microsoft.com/office/powerpoint/2010/main" val="3344735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51</a:t>
            </a:fld>
            <a:endParaRPr lang="en-US" dirty="0"/>
          </a:p>
        </p:txBody>
      </p:sp>
    </p:spTree>
    <p:extLst>
      <p:ext uri="{BB962C8B-B14F-4D97-AF65-F5344CB8AC3E}">
        <p14:creationId xmlns:p14="http://schemas.microsoft.com/office/powerpoint/2010/main" val="395420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&amp; JA</a:t>
            </a:r>
          </a:p>
        </p:txBody>
      </p:sp>
      <p:sp>
        <p:nvSpPr>
          <p:cNvPr id="4" name="Slide Number Placeholder 3"/>
          <p:cNvSpPr>
            <a:spLocks noGrp="1"/>
          </p:cNvSpPr>
          <p:nvPr>
            <p:ph type="sldNum" sz="quarter" idx="10"/>
          </p:nvPr>
        </p:nvSpPr>
        <p:spPr/>
        <p:txBody>
          <a:bodyPr/>
          <a:lstStyle/>
          <a:p>
            <a:fld id="{228765A1-1FFD-4AA7-8C82-56C66B3FBE05}" type="slidenum">
              <a:rPr lang="en-US" smtClean="0"/>
              <a:t>3</a:t>
            </a:fld>
            <a:endParaRPr lang="en-US" dirty="0"/>
          </a:p>
        </p:txBody>
      </p:sp>
    </p:spTree>
    <p:extLst>
      <p:ext uri="{BB962C8B-B14F-4D97-AF65-F5344CB8AC3E}">
        <p14:creationId xmlns:p14="http://schemas.microsoft.com/office/powerpoint/2010/main" val="393516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178822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5</a:t>
            </a:fld>
            <a:endParaRPr lang="en-US" dirty="0"/>
          </a:p>
        </p:txBody>
      </p:sp>
    </p:spTree>
    <p:extLst>
      <p:ext uri="{BB962C8B-B14F-4D97-AF65-F5344CB8AC3E}">
        <p14:creationId xmlns:p14="http://schemas.microsoft.com/office/powerpoint/2010/main" val="164184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700612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Ecologically functional landscape: large areas of connected</a:t>
            </a:r>
            <a:r>
              <a:rPr lang="en-US" baseline="0" dirty="0"/>
              <a:t> forest, riparian areas, and natural communities that allow ecological processes to occur and species to access required habitat and shift across the landscape in response to climate change.  Degree of functionality varies with landscape condition.</a:t>
            </a:r>
            <a:endParaRPr lang="en-US" dirty="0"/>
          </a:p>
        </p:txBody>
      </p:sp>
      <p:sp>
        <p:nvSpPr>
          <p:cNvPr id="4" name="Slide Number Placeholder 3"/>
          <p:cNvSpPr>
            <a:spLocks noGrp="1"/>
          </p:cNvSpPr>
          <p:nvPr>
            <p:ph type="sldNum" sz="quarter" idx="10"/>
          </p:nvPr>
        </p:nvSpPr>
        <p:spPr/>
        <p:txBody>
          <a:bodyPr/>
          <a:lstStyle/>
          <a:p>
            <a:fld id="{5358C646-D5F5-4368-912A-7A7905F5D3C3}" type="slidenum">
              <a:rPr lang="en-US" smtClean="0"/>
              <a:t>8</a:t>
            </a:fld>
            <a:endParaRPr lang="en-US" dirty="0"/>
          </a:p>
        </p:txBody>
      </p:sp>
    </p:spTree>
    <p:extLst>
      <p:ext uri="{BB962C8B-B14F-4D97-AF65-F5344CB8AC3E}">
        <p14:creationId xmlns:p14="http://schemas.microsoft.com/office/powerpoint/2010/main" val="4007450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84964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Review</a:t>
            </a:r>
            <a:r>
              <a:rPr lang="en-US" baseline="0" dirty="0"/>
              <a:t> use of table to identify which species and natural communities are “captured” by each landscape element – refining the elements</a:t>
            </a:r>
            <a:endParaRPr lang="en-US" dirty="0"/>
          </a:p>
        </p:txBody>
      </p:sp>
      <p:sp>
        <p:nvSpPr>
          <p:cNvPr id="4" name="Slide Number Placeholder 3"/>
          <p:cNvSpPr>
            <a:spLocks noGrp="1"/>
          </p:cNvSpPr>
          <p:nvPr>
            <p:ph type="sldNum" sz="quarter" idx="10"/>
          </p:nvPr>
        </p:nvSpPr>
        <p:spPr/>
        <p:txBody>
          <a:bodyPr/>
          <a:lstStyle/>
          <a:p>
            <a:fld id="{228765A1-1FFD-4AA7-8C82-56C66B3FBE05}" type="slidenum">
              <a:rPr lang="en-US" smtClean="0"/>
              <a:t>11</a:t>
            </a:fld>
            <a:endParaRPr lang="en-US" dirty="0"/>
          </a:p>
        </p:txBody>
      </p:sp>
    </p:spTree>
    <p:extLst>
      <p:ext uri="{BB962C8B-B14F-4D97-AF65-F5344CB8AC3E}">
        <p14:creationId xmlns:p14="http://schemas.microsoft.com/office/powerpoint/2010/main" val="2511676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DBBD0C-C3A4-408C-93BB-77734AECEA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258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CBD94D-1D9D-43BC-BADE-055DE3D34D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431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C2E19F-C700-4EAF-B2B9-04AEF30F31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032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6" y="228602"/>
            <a:ext cx="8540750" cy="5870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a:lvl1pPr>
          </a:lstStyle>
          <a:p>
            <a:pPr>
              <a:defRPr/>
            </a:pPr>
            <a:fld id="{1074F2F8-0BAE-4AB7-B634-66F9D350E416}" type="slidenum">
              <a:rPr lang="en-US"/>
              <a:pPr>
                <a:defRPr/>
              </a:pPr>
              <a:t>‹#›</a:t>
            </a:fld>
            <a:endParaRPr lang="en-US" dirty="0"/>
          </a:p>
        </p:txBody>
      </p:sp>
    </p:spTree>
    <p:extLst>
      <p:ext uri="{BB962C8B-B14F-4D97-AF65-F5344CB8AC3E}">
        <p14:creationId xmlns:p14="http://schemas.microsoft.com/office/powerpoint/2010/main" val="4954773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1CBF9F-0C1A-4F96-8223-E61DC35C72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2326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78FCF-0BF1-435B-BAA7-0403FD3D7A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610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839E36-03D9-4025-AEA1-2257677494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1771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7B8283-F296-4E4A-AD10-8F26DF857A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7001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8398DA-7AA2-4DA7-A2D6-D846760117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9156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9513D9-C6EC-4421-A02A-AAF641D83FB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191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943453-875D-425E-9F7C-B9C7394F05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072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46A5F42-A095-407C-9FA8-90843C60A8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2543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9900"/>
            </a:gs>
            <a:gs pos="100000">
              <a:srgbClr val="9BD79B"/>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u="none" smtClean="0">
                <a:latin typeface="+mn-lt"/>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u="none" smtClean="0">
                <a:latin typeface="+mn-lt"/>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u="none" smtClean="0">
                <a:latin typeface="+mn-lt"/>
              </a:defRPr>
            </a:lvl1pPr>
          </a:lstStyle>
          <a:p>
            <a:pPr fontAlgn="base">
              <a:spcBef>
                <a:spcPct val="0"/>
              </a:spcBef>
              <a:spcAft>
                <a:spcPct val="0"/>
              </a:spcAft>
              <a:defRPr/>
            </a:pPr>
            <a:fld id="{70DE0386-21E9-437B-A3F3-BA0D04502ECE}"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0066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bin"/><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62356" y="314506"/>
            <a:ext cx="8419289" cy="1077218"/>
          </a:xfrm>
          <a:prstGeom prst="rect">
            <a:avLst/>
          </a:prstGeom>
          <a:noFill/>
          <a:ln w="9525">
            <a:noFill/>
            <a:miter lim="800000"/>
            <a:headEnd/>
            <a:tailEnd/>
          </a:ln>
        </p:spPr>
        <p:txBody>
          <a:bodyPr wrap="square">
            <a:spAutoFit/>
          </a:bodyPr>
          <a:lstStyle/>
          <a:p>
            <a:pPr algn="ctr"/>
            <a:r>
              <a:rPr lang="en-US" sz="3200" b="1" cap="small" dirty="0"/>
              <a:t>Vermont </a:t>
            </a:r>
            <a:r>
              <a:rPr lang="en-US" sz="3600" b="1" cap="small" dirty="0"/>
              <a:t>Conservation</a:t>
            </a:r>
            <a:r>
              <a:rPr lang="en-US" sz="3200" b="1" cap="small" dirty="0"/>
              <a:t> Design</a:t>
            </a:r>
          </a:p>
          <a:p>
            <a:pPr algn="ctr" fontAlgn="base">
              <a:spcAft>
                <a:spcPct val="0"/>
              </a:spcAft>
              <a:defRPr/>
            </a:pPr>
            <a:r>
              <a:rPr lang="en-US" sz="2800" b="1" i="1" cap="small" dirty="0"/>
              <a:t>A vision for an ecologically functional landscape</a:t>
            </a:r>
          </a:p>
        </p:txBody>
      </p:sp>
      <p:grpSp>
        <p:nvGrpSpPr>
          <p:cNvPr id="6" name="Group 5">
            <a:extLst>
              <a:ext uri="{FF2B5EF4-FFF2-40B4-BE49-F238E27FC236}">
                <a16:creationId xmlns:a16="http://schemas.microsoft.com/office/drawing/2014/main" id="{D0AB5803-73A2-43BD-B7BC-6E2A0D24B440}"/>
              </a:ext>
            </a:extLst>
          </p:cNvPr>
          <p:cNvGrpSpPr/>
          <p:nvPr/>
        </p:nvGrpSpPr>
        <p:grpSpPr>
          <a:xfrm>
            <a:off x="2244656" y="5544158"/>
            <a:ext cx="4654687" cy="1276984"/>
            <a:chOff x="381000" y="5544048"/>
            <a:chExt cx="4654687" cy="1276984"/>
          </a:xfrm>
        </p:grpSpPr>
        <p:pic>
          <p:nvPicPr>
            <p:cNvPr id="8" name="Picture 7">
              <a:extLst>
                <a:ext uri="{FF2B5EF4-FFF2-40B4-BE49-F238E27FC236}">
                  <a16:creationId xmlns:a16="http://schemas.microsoft.com/office/drawing/2014/main" id="{8534BCD5-22AF-48A7-A8A8-C6D1F61F85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1330" y="5544048"/>
              <a:ext cx="1034357" cy="1276984"/>
            </a:xfrm>
            <a:prstGeom prst="rect">
              <a:avLst/>
            </a:prstGeom>
          </p:spPr>
        </p:pic>
        <p:pic>
          <p:nvPicPr>
            <p:cNvPr id="9" name="Picture 8">
              <a:extLst>
                <a:ext uri="{FF2B5EF4-FFF2-40B4-BE49-F238E27FC236}">
                  <a16:creationId xmlns:a16="http://schemas.microsoft.com/office/drawing/2014/main" id="{99B8832E-FCA9-4150-980E-CB0D02AFFB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5919750"/>
              <a:ext cx="3269423" cy="527982"/>
            </a:xfrm>
            <a:prstGeom prst="rect">
              <a:avLst/>
            </a:prstGeom>
          </p:spPr>
        </p:pic>
      </p:grpSp>
      <p:pic>
        <p:nvPicPr>
          <p:cNvPr id="11" name="Picture 10">
            <a:extLst>
              <a:ext uri="{FF2B5EF4-FFF2-40B4-BE49-F238E27FC236}">
                <a16:creationId xmlns:a16="http://schemas.microsoft.com/office/drawing/2014/main" id="{93C79B6F-F77F-4DB2-B573-79C01651554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952173" y="1584851"/>
            <a:ext cx="3167393" cy="2453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Picture 12" descr="https://c1.staticflickr.com/1/429/19707629829_4694e6edb6_b.jpg">
            <a:extLst>
              <a:ext uri="{FF2B5EF4-FFF2-40B4-BE49-F238E27FC236}">
                <a16:creationId xmlns:a16="http://schemas.microsoft.com/office/drawing/2014/main" id="{FDF27C2A-C601-4713-A5BC-8A9C4F52B7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106674" y="1584851"/>
            <a:ext cx="3085153" cy="2381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Picture 11" descr="033e_11-1-05">
            <a:extLst>
              <a:ext uri="{FF2B5EF4-FFF2-40B4-BE49-F238E27FC236}">
                <a16:creationId xmlns:a16="http://schemas.microsoft.com/office/drawing/2014/main" id="{A06FDEAD-6817-442C-A589-68008E0704A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2334508" y="3585869"/>
            <a:ext cx="2772166" cy="2140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3884F8F4-6FF2-4E91-BD96-DBA273F2A821}"/>
              </a:ext>
            </a:extLst>
          </p:cNvPr>
          <p:cNvSpPr txBox="1"/>
          <p:nvPr/>
        </p:nvSpPr>
        <p:spPr>
          <a:xfrm>
            <a:off x="5294967" y="4165153"/>
            <a:ext cx="3691156" cy="2092881"/>
          </a:xfrm>
          <a:prstGeom prst="rect">
            <a:avLst/>
          </a:prstGeom>
          <a:noFill/>
        </p:spPr>
        <p:txBody>
          <a:bodyPr wrap="square" rtlCol="0">
            <a:spAutoFit/>
          </a:bodyPr>
          <a:lstStyle/>
          <a:p>
            <a:r>
              <a:rPr lang="en-US" sz="2200" b="1" dirty="0"/>
              <a:t>Caring for Our Home Grounds</a:t>
            </a:r>
          </a:p>
          <a:p>
            <a:r>
              <a:rPr lang="en-US" sz="2200" b="1" dirty="0"/>
              <a:t>The Center-West Ecoregion</a:t>
            </a:r>
          </a:p>
          <a:p>
            <a:endParaRPr lang="en-US" sz="1400" b="1" dirty="0"/>
          </a:p>
          <a:p>
            <a:r>
              <a:rPr lang="en-US" b="1" dirty="0"/>
              <a:t>November 2, 2019</a:t>
            </a:r>
          </a:p>
          <a:p>
            <a:endParaRPr lang="en-US" b="1" dirty="0"/>
          </a:p>
          <a:p>
            <a:pPr algn="r"/>
            <a:r>
              <a:rPr lang="en-US" b="1" dirty="0"/>
              <a:t>Eric Sorenson</a:t>
            </a:r>
          </a:p>
          <a:p>
            <a:endParaRPr lang="en-US" b="1" dirty="0"/>
          </a:p>
        </p:txBody>
      </p:sp>
    </p:spTree>
    <p:extLst>
      <p:ext uri="{BB962C8B-B14F-4D97-AF65-F5344CB8AC3E}">
        <p14:creationId xmlns:p14="http://schemas.microsoft.com/office/powerpoint/2010/main" val="3542817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E34FC-3233-419B-98DA-E35A1F9A0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
        <p:nvSpPr>
          <p:cNvPr id="3" name="TextBox 2">
            <a:extLst>
              <a:ext uri="{FF2B5EF4-FFF2-40B4-BE49-F238E27FC236}">
                <a16:creationId xmlns:a16="http://schemas.microsoft.com/office/drawing/2014/main" id="{7335E212-8C8C-4CAC-9326-AE0256DB2FF8}"/>
              </a:ext>
            </a:extLst>
          </p:cNvPr>
          <p:cNvSpPr txBox="1"/>
          <p:nvPr/>
        </p:nvSpPr>
        <p:spPr>
          <a:xfrm>
            <a:off x="228600" y="723138"/>
            <a:ext cx="3616036" cy="5139869"/>
          </a:xfrm>
          <a:prstGeom prst="rect">
            <a:avLst/>
          </a:prstGeom>
          <a:noFill/>
        </p:spPr>
        <p:txBody>
          <a:bodyPr wrap="square" rtlCol="0">
            <a:spAutoFit/>
          </a:bodyPr>
          <a:lstStyle/>
          <a:p>
            <a:r>
              <a:rPr lang="en-US" sz="2800" b="1" dirty="0"/>
              <a:t>Ecologically Functional </a:t>
            </a:r>
          </a:p>
          <a:p>
            <a:r>
              <a:rPr lang="en-US" sz="2800" b="1" dirty="0"/>
              <a:t>Landscape</a:t>
            </a:r>
          </a:p>
          <a:p>
            <a:endParaRPr lang="en-US" sz="2000" b="1" dirty="0"/>
          </a:p>
          <a:p>
            <a:pPr marL="342900" indent="-342900">
              <a:buFont typeface="Arial" panose="020B0604020202020204" pitchFamily="34" charset="0"/>
              <a:buChar char="•"/>
            </a:pPr>
            <a:r>
              <a:rPr lang="en-US" sz="2400" b="1" dirty="0"/>
              <a:t>Intact</a:t>
            </a:r>
          </a:p>
          <a:p>
            <a:pPr marL="342900" indent="-342900">
              <a:buFont typeface="Arial" panose="020B0604020202020204" pitchFamily="34" charset="0"/>
              <a:buChar char="•"/>
            </a:pPr>
            <a:r>
              <a:rPr lang="en-US" sz="2400" b="1" dirty="0"/>
              <a:t>Connected</a:t>
            </a:r>
          </a:p>
          <a:p>
            <a:pPr marL="342900" indent="-342900">
              <a:buFont typeface="Arial" panose="020B0604020202020204" pitchFamily="34" charset="0"/>
              <a:buChar char="•"/>
            </a:pPr>
            <a:r>
              <a:rPr lang="en-US" sz="2400" b="1" dirty="0"/>
              <a:t>Diverse</a:t>
            </a:r>
          </a:p>
          <a:p>
            <a:endParaRPr lang="en-US" sz="2000" b="1" dirty="0"/>
          </a:p>
          <a:p>
            <a:r>
              <a:rPr lang="en-US" sz="2000" b="1" i="1" dirty="0"/>
              <a:t>A set of coarse-filter features which, if appropriately conserved and managed for their ecological functions, offer high confidence in maintaining biological diversity and ecological processes into the future.</a:t>
            </a:r>
          </a:p>
        </p:txBody>
      </p:sp>
    </p:spTree>
    <p:extLst>
      <p:ext uri="{BB962C8B-B14F-4D97-AF65-F5344CB8AC3E}">
        <p14:creationId xmlns:p14="http://schemas.microsoft.com/office/powerpoint/2010/main" val="121470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918" y="152400"/>
            <a:ext cx="8534400" cy="523220"/>
          </a:xfrm>
          <a:prstGeom prst="rect">
            <a:avLst/>
          </a:prstGeom>
          <a:noFill/>
        </p:spPr>
        <p:txBody>
          <a:bodyPr wrap="square" rtlCol="0">
            <a:spAutoFit/>
          </a:bodyPr>
          <a:lstStyle/>
          <a:p>
            <a:pPr>
              <a:spcAft>
                <a:spcPts val="600"/>
              </a:spcAft>
            </a:pPr>
            <a:r>
              <a:rPr lang="en-US" sz="2800" b="1" dirty="0">
                <a:solidFill>
                  <a:srgbClr val="000000"/>
                </a:solidFill>
              </a:rPr>
              <a:t>Conservation Design at Three Scales</a:t>
            </a:r>
          </a:p>
        </p:txBody>
      </p:sp>
      <p:sp>
        <p:nvSpPr>
          <p:cNvPr id="2" name="TextBox 1"/>
          <p:cNvSpPr txBox="1"/>
          <p:nvPr/>
        </p:nvSpPr>
        <p:spPr>
          <a:xfrm>
            <a:off x="152247" y="684091"/>
            <a:ext cx="1905000" cy="461665"/>
          </a:xfrm>
          <a:prstGeom prst="rect">
            <a:avLst/>
          </a:prstGeom>
          <a:noFill/>
        </p:spPr>
        <p:txBody>
          <a:bodyPr wrap="square" rtlCol="0">
            <a:spAutoFit/>
          </a:bodyPr>
          <a:lstStyle/>
          <a:p>
            <a:r>
              <a:rPr lang="en-US" sz="2400" b="1" dirty="0"/>
              <a:t>Landscapes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86" y="1150283"/>
            <a:ext cx="3721907" cy="2792766"/>
          </a:xfrm>
          <a:prstGeom prst="rect">
            <a:avLst/>
          </a:prstGeom>
          <a:ln>
            <a:solidFill>
              <a:schemeClr val="tx1"/>
            </a:solidFill>
          </a:ln>
        </p:spPr>
      </p:pic>
      <p:pic>
        <p:nvPicPr>
          <p:cNvPr id="6" name="Picture 6" descr="033e_11-1-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9772" y="1136702"/>
            <a:ext cx="4033027" cy="3029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nvGraphicFramePr>
        <p:xfrm>
          <a:off x="6324600" y="1132668"/>
          <a:ext cx="2646090" cy="3528121"/>
        </p:xfrm>
        <a:graphic>
          <a:graphicData uri="http://schemas.openxmlformats.org/presentationml/2006/ole">
            <mc:AlternateContent xmlns:mc="http://schemas.openxmlformats.org/markup-compatibility/2006">
              <mc:Choice xmlns:v="urn:schemas-microsoft-com:vml" Requires="v">
                <p:oleObj spid="_x0000_s1030" name="Photo Editor Photo" r:id="rId6" imgW="16228571" imgH="21638095" progId="MSPhotoEd.3">
                  <p:embed/>
                </p:oleObj>
              </mc:Choice>
              <mc:Fallback>
                <p:oleObj name="Photo Editor Photo" r:id="rId6" imgW="16228571" imgH="21638095" progId="MSPhotoEd.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132668"/>
                        <a:ext cx="2646090" cy="3528121"/>
                      </a:xfrm>
                      <a:prstGeom prst="rect">
                        <a:avLst/>
                      </a:prstGeom>
                      <a:solidFill>
                        <a:schemeClr val="accent1"/>
                      </a:solidFill>
                      <a:ln>
                        <a:solidFill>
                          <a:schemeClr val="tx1"/>
                        </a:solidFill>
                      </a:ln>
                      <a:effectLst/>
                    </p:spPr>
                  </p:pic>
                </p:oleObj>
              </mc:Fallback>
            </mc:AlternateContent>
          </a:graphicData>
        </a:graphic>
      </p:graphicFrame>
      <p:sp>
        <p:nvSpPr>
          <p:cNvPr id="8" name="TextBox 7"/>
          <p:cNvSpPr txBox="1"/>
          <p:nvPr/>
        </p:nvSpPr>
        <p:spPr>
          <a:xfrm>
            <a:off x="1" y="3942254"/>
            <a:ext cx="3581400" cy="1877437"/>
          </a:xfrm>
          <a:prstGeom prst="rect">
            <a:avLst/>
          </a:prstGeom>
          <a:noFill/>
        </p:spPr>
        <p:txBody>
          <a:bodyPr wrap="square" rtlCol="0">
            <a:spAutoFit/>
          </a:bodyPr>
          <a:lstStyle/>
          <a:p>
            <a:endParaRPr lang="en-US" sz="1000" b="1" dirty="0"/>
          </a:p>
          <a:p>
            <a:endParaRPr lang="en-US" sz="1000" b="1" dirty="0"/>
          </a:p>
          <a:p>
            <a:r>
              <a:rPr lang="en-US" sz="1600" b="1" dirty="0">
                <a:ea typeface="Calibri"/>
                <a:cs typeface="Times New Roman"/>
              </a:rPr>
              <a:t>Interior Forest Blocks</a:t>
            </a:r>
          </a:p>
          <a:p>
            <a:r>
              <a:rPr lang="en-US" sz="1600" b="1" dirty="0">
                <a:ea typeface="Calibri"/>
                <a:cs typeface="Times New Roman"/>
              </a:rPr>
              <a:t>Connectivity Blocks</a:t>
            </a:r>
          </a:p>
          <a:p>
            <a:r>
              <a:rPr lang="en-US" sz="1600" b="1" dirty="0">
                <a:ea typeface="Calibri"/>
                <a:cs typeface="Times New Roman"/>
              </a:rPr>
              <a:t>Surface Waters and Riparian Areas</a:t>
            </a:r>
          </a:p>
          <a:p>
            <a:r>
              <a:rPr lang="en-US" sz="1600" b="1" dirty="0">
                <a:ea typeface="Calibri"/>
                <a:cs typeface="Times New Roman"/>
              </a:rPr>
              <a:t>Riparian Areas for Connectivity</a:t>
            </a:r>
          </a:p>
          <a:p>
            <a:r>
              <a:rPr lang="en-US" sz="1600" b="1" dirty="0">
                <a:ea typeface="Calibri"/>
                <a:cs typeface="Times New Roman"/>
              </a:rPr>
              <a:t>Physical Landscapes</a:t>
            </a:r>
          </a:p>
          <a:p>
            <a:r>
              <a:rPr lang="en-US" sz="1600" b="1" dirty="0">
                <a:ea typeface="Calibri"/>
                <a:cs typeface="Times New Roman"/>
              </a:rPr>
              <a:t>Wildlife Road Crossings</a:t>
            </a:r>
          </a:p>
        </p:txBody>
      </p:sp>
      <p:sp>
        <p:nvSpPr>
          <p:cNvPr id="9" name="TextBox 8"/>
          <p:cNvSpPr txBox="1"/>
          <p:nvPr/>
        </p:nvSpPr>
        <p:spPr>
          <a:xfrm>
            <a:off x="3162300" y="4196002"/>
            <a:ext cx="3009900" cy="1969770"/>
          </a:xfrm>
          <a:prstGeom prst="rect">
            <a:avLst/>
          </a:prstGeom>
          <a:noFill/>
        </p:spPr>
        <p:txBody>
          <a:bodyPr wrap="square" rtlCol="0">
            <a:spAutoFit/>
          </a:bodyPr>
          <a:lstStyle/>
          <a:p>
            <a:endParaRPr lang="en-US" sz="1000" b="1" dirty="0"/>
          </a:p>
          <a:p>
            <a:r>
              <a:rPr lang="en-US" sz="1600" b="1" dirty="0"/>
              <a:t>Natural Communities</a:t>
            </a:r>
          </a:p>
          <a:p>
            <a:r>
              <a:rPr lang="en-US" sz="1600" b="1" dirty="0"/>
              <a:t>Young and Old Forest</a:t>
            </a:r>
          </a:p>
          <a:p>
            <a:r>
              <a:rPr lang="en-US" sz="1600" b="1" dirty="0"/>
              <a:t>Aquatic Habitats</a:t>
            </a:r>
          </a:p>
          <a:p>
            <a:r>
              <a:rPr lang="en-US" sz="1600" b="1" dirty="0"/>
              <a:t>Wetlands</a:t>
            </a:r>
          </a:p>
          <a:p>
            <a:r>
              <a:rPr lang="en-US" sz="1600" b="1" dirty="0"/>
              <a:t>Grasslands/Shrublands</a:t>
            </a:r>
          </a:p>
          <a:p>
            <a:r>
              <a:rPr lang="en-US" sz="1600" b="1" dirty="0"/>
              <a:t>Underground Habitats</a:t>
            </a:r>
          </a:p>
          <a:p>
            <a:endParaRPr lang="en-US" sz="1600" b="1" dirty="0"/>
          </a:p>
        </p:txBody>
      </p:sp>
      <p:sp>
        <p:nvSpPr>
          <p:cNvPr id="10" name="TextBox 9"/>
          <p:cNvSpPr txBox="1"/>
          <p:nvPr/>
        </p:nvSpPr>
        <p:spPr>
          <a:xfrm>
            <a:off x="6324600" y="4701288"/>
            <a:ext cx="2819400" cy="1231106"/>
          </a:xfrm>
          <a:prstGeom prst="rect">
            <a:avLst/>
          </a:prstGeom>
          <a:noFill/>
        </p:spPr>
        <p:txBody>
          <a:bodyPr wrap="square" rtlCol="0">
            <a:spAutoFit/>
          </a:bodyPr>
          <a:lstStyle/>
          <a:p>
            <a:endParaRPr lang="en-US" sz="1000" b="1" i="1" dirty="0"/>
          </a:p>
          <a:p>
            <a:r>
              <a:rPr lang="en-US" sz="1600" b="1" i="1" dirty="0"/>
              <a:t>Species with very specific biological needs that will likely always require individual attention</a:t>
            </a:r>
          </a:p>
        </p:txBody>
      </p:sp>
      <p:sp>
        <p:nvSpPr>
          <p:cNvPr id="3" name="TextBox 2"/>
          <p:cNvSpPr txBox="1"/>
          <p:nvPr/>
        </p:nvSpPr>
        <p:spPr>
          <a:xfrm>
            <a:off x="3276600" y="675038"/>
            <a:ext cx="2971800" cy="461665"/>
          </a:xfrm>
          <a:prstGeom prst="rect">
            <a:avLst/>
          </a:prstGeom>
          <a:noFill/>
        </p:spPr>
        <p:txBody>
          <a:bodyPr wrap="square" rtlCol="0">
            <a:spAutoFit/>
          </a:bodyPr>
          <a:lstStyle/>
          <a:p>
            <a:r>
              <a:rPr lang="en-US" sz="2400" b="1" dirty="0"/>
              <a:t>Natural Communities</a:t>
            </a:r>
            <a:endParaRPr lang="en-US" sz="2400" dirty="0"/>
          </a:p>
        </p:txBody>
      </p:sp>
      <p:sp>
        <p:nvSpPr>
          <p:cNvPr id="12" name="TextBox 11"/>
          <p:cNvSpPr txBox="1"/>
          <p:nvPr/>
        </p:nvSpPr>
        <p:spPr>
          <a:xfrm>
            <a:off x="6553200" y="675037"/>
            <a:ext cx="1219200" cy="461665"/>
          </a:xfrm>
          <a:prstGeom prst="rect">
            <a:avLst/>
          </a:prstGeom>
          <a:noFill/>
        </p:spPr>
        <p:txBody>
          <a:bodyPr wrap="square" rtlCol="0">
            <a:spAutoFit/>
          </a:bodyPr>
          <a:lstStyle/>
          <a:p>
            <a:r>
              <a:rPr lang="en-US" sz="2400" b="1" dirty="0"/>
              <a:t>Species</a:t>
            </a:r>
          </a:p>
        </p:txBody>
      </p:sp>
    </p:spTree>
    <p:extLst>
      <p:ext uri="{BB962C8B-B14F-4D97-AF65-F5344CB8AC3E}">
        <p14:creationId xmlns:p14="http://schemas.microsoft.com/office/powerpoint/2010/main" val="4027244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F6656-3FB5-476E-BEC1-6F06AF2CF650}"/>
              </a:ext>
            </a:extLst>
          </p:cNvPr>
          <p:cNvSpPr txBox="1"/>
          <p:nvPr/>
        </p:nvSpPr>
        <p:spPr>
          <a:xfrm>
            <a:off x="684231" y="143351"/>
            <a:ext cx="8381243" cy="1107996"/>
          </a:xfrm>
          <a:prstGeom prst="rect">
            <a:avLst/>
          </a:prstGeom>
          <a:noFill/>
        </p:spPr>
        <p:txBody>
          <a:bodyPr wrap="square" rtlCol="0">
            <a:spAutoFit/>
          </a:bodyPr>
          <a:lstStyle/>
          <a:p>
            <a:pPr algn="r"/>
            <a:r>
              <a:rPr lang="en-US" sz="3300" b="1" dirty="0"/>
              <a:t>Intact and Connected Forest Blocks</a:t>
            </a:r>
          </a:p>
          <a:p>
            <a:pPr algn="r"/>
            <a:r>
              <a:rPr lang="en-US" sz="3300" b="1" dirty="0"/>
              <a:t>Surface Waters and Riparian Areas</a:t>
            </a:r>
          </a:p>
        </p:txBody>
      </p:sp>
      <p:pic>
        <p:nvPicPr>
          <p:cNvPr id="9" name="Picture 8">
            <a:extLst>
              <a:ext uri="{FF2B5EF4-FFF2-40B4-BE49-F238E27FC236}">
                <a16:creationId xmlns:a16="http://schemas.microsoft.com/office/drawing/2014/main" id="{211F414B-2428-4767-B1EB-61F1292690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714" y="1702936"/>
            <a:ext cx="2400300" cy="310627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5105C10-0F70-407A-B2BB-DF72A6CA2E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0289" y="2025117"/>
            <a:ext cx="2400300" cy="310627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0C33A86-391C-4C2A-B319-28136B6B30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5521" y="2238983"/>
            <a:ext cx="2400300" cy="310627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D034775-AE12-4A35-A214-01708B2882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7209" y="2549887"/>
            <a:ext cx="2400300" cy="3106270"/>
          </a:xfrm>
          <a:prstGeom prst="rect">
            <a:avLst/>
          </a:prstGeom>
          <a:ln>
            <a:noFill/>
          </a:ln>
          <a:effectLst>
            <a:outerShdw blurRad="292100" dist="139700" dir="2700000" algn="tl" rotWithShape="0">
              <a:srgbClr val="333333">
                <a:alpha val="65000"/>
              </a:srgbClr>
            </a:outerShdw>
          </a:effectLst>
        </p:spPr>
      </p:pic>
      <p:pic>
        <p:nvPicPr>
          <p:cNvPr id="19" name="Picture 21" descr="DSCF0036_0004">
            <a:extLst>
              <a:ext uri="{FF2B5EF4-FFF2-40B4-BE49-F238E27FC236}">
                <a16:creationId xmlns:a16="http://schemas.microsoft.com/office/drawing/2014/main" id="{7BC5D0FF-FF47-46F0-9AB1-93A1F3C415E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32948" y="5345254"/>
            <a:ext cx="2901374" cy="853346"/>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21678E-202B-4DD6-8D05-0ADEFBDBDCF2}"/>
              </a:ext>
            </a:extLst>
          </p:cNvPr>
          <p:cNvSpPr txBox="1"/>
          <p:nvPr/>
        </p:nvSpPr>
        <p:spPr>
          <a:xfrm>
            <a:off x="3326674" y="5967059"/>
            <a:ext cx="5288284" cy="400110"/>
          </a:xfrm>
          <a:prstGeom prst="rect">
            <a:avLst/>
          </a:prstGeom>
          <a:noFill/>
        </p:spPr>
        <p:txBody>
          <a:bodyPr wrap="square" rtlCol="0">
            <a:spAutoFit/>
          </a:bodyPr>
          <a:lstStyle/>
          <a:p>
            <a:r>
              <a:rPr lang="en-US" sz="2000" b="1" i="1" dirty="0"/>
              <a:t>Maintain the specific functions of each element</a:t>
            </a:r>
          </a:p>
        </p:txBody>
      </p:sp>
      <p:sp>
        <p:nvSpPr>
          <p:cNvPr id="5" name="TextBox 4">
            <a:extLst>
              <a:ext uri="{FF2B5EF4-FFF2-40B4-BE49-F238E27FC236}">
                <a16:creationId xmlns:a16="http://schemas.microsoft.com/office/drawing/2014/main" id="{29EAAFB1-AA53-43E3-927C-807B2BE9D940}"/>
              </a:ext>
            </a:extLst>
          </p:cNvPr>
          <p:cNvSpPr txBox="1"/>
          <p:nvPr/>
        </p:nvSpPr>
        <p:spPr>
          <a:xfrm>
            <a:off x="232948" y="1349406"/>
            <a:ext cx="2288310" cy="369332"/>
          </a:xfrm>
          <a:prstGeom prst="rect">
            <a:avLst/>
          </a:prstGeom>
          <a:noFill/>
        </p:spPr>
        <p:txBody>
          <a:bodyPr wrap="square" rtlCol="0">
            <a:spAutoFit/>
          </a:bodyPr>
          <a:lstStyle/>
          <a:p>
            <a:r>
              <a:rPr lang="en-US" b="1" dirty="0"/>
              <a:t>Interior Forest Blocks</a:t>
            </a:r>
          </a:p>
        </p:txBody>
      </p:sp>
      <p:sp>
        <p:nvSpPr>
          <p:cNvPr id="13" name="TextBox 12">
            <a:extLst>
              <a:ext uri="{FF2B5EF4-FFF2-40B4-BE49-F238E27FC236}">
                <a16:creationId xmlns:a16="http://schemas.microsoft.com/office/drawing/2014/main" id="{72DC1D99-1BE3-4711-AF9A-A41203FD71C2}"/>
              </a:ext>
            </a:extLst>
          </p:cNvPr>
          <p:cNvSpPr txBox="1"/>
          <p:nvPr/>
        </p:nvSpPr>
        <p:spPr>
          <a:xfrm>
            <a:off x="2634014" y="1626585"/>
            <a:ext cx="2288310" cy="369332"/>
          </a:xfrm>
          <a:prstGeom prst="rect">
            <a:avLst/>
          </a:prstGeom>
          <a:noFill/>
        </p:spPr>
        <p:txBody>
          <a:bodyPr wrap="square" rtlCol="0">
            <a:spAutoFit/>
          </a:bodyPr>
          <a:lstStyle/>
          <a:p>
            <a:r>
              <a:rPr lang="en-US" b="1" dirty="0"/>
              <a:t>Connectivity Blocks</a:t>
            </a:r>
          </a:p>
        </p:txBody>
      </p:sp>
      <p:sp>
        <p:nvSpPr>
          <p:cNvPr id="14" name="TextBox 13">
            <a:extLst>
              <a:ext uri="{FF2B5EF4-FFF2-40B4-BE49-F238E27FC236}">
                <a16:creationId xmlns:a16="http://schemas.microsoft.com/office/drawing/2014/main" id="{1682DE53-69B5-4BC8-AE6F-620972F1EFA7}"/>
              </a:ext>
            </a:extLst>
          </p:cNvPr>
          <p:cNvSpPr txBox="1"/>
          <p:nvPr/>
        </p:nvSpPr>
        <p:spPr>
          <a:xfrm>
            <a:off x="4826661" y="1656958"/>
            <a:ext cx="2288310" cy="646331"/>
          </a:xfrm>
          <a:prstGeom prst="rect">
            <a:avLst/>
          </a:prstGeom>
          <a:noFill/>
        </p:spPr>
        <p:txBody>
          <a:bodyPr wrap="square" rtlCol="0">
            <a:spAutoFit/>
          </a:bodyPr>
          <a:lstStyle/>
          <a:p>
            <a:r>
              <a:rPr lang="en-US" b="1" dirty="0"/>
              <a:t>Surface Waters and Riparian Areas</a:t>
            </a:r>
          </a:p>
        </p:txBody>
      </p:sp>
      <p:sp>
        <p:nvSpPr>
          <p:cNvPr id="15" name="TextBox 14">
            <a:extLst>
              <a:ext uri="{FF2B5EF4-FFF2-40B4-BE49-F238E27FC236}">
                <a16:creationId xmlns:a16="http://schemas.microsoft.com/office/drawing/2014/main" id="{A3C144D5-8AEB-4569-A5CD-56881A3093A9}"/>
              </a:ext>
            </a:extLst>
          </p:cNvPr>
          <p:cNvSpPr txBox="1"/>
          <p:nvPr/>
        </p:nvSpPr>
        <p:spPr>
          <a:xfrm>
            <a:off x="6873236" y="1988389"/>
            <a:ext cx="2288310" cy="646331"/>
          </a:xfrm>
          <a:prstGeom prst="rect">
            <a:avLst/>
          </a:prstGeom>
          <a:noFill/>
        </p:spPr>
        <p:txBody>
          <a:bodyPr wrap="square" rtlCol="0">
            <a:spAutoFit/>
          </a:bodyPr>
          <a:lstStyle/>
          <a:p>
            <a:r>
              <a:rPr lang="en-US" b="1" dirty="0"/>
              <a:t>Physical Landscape Diversity</a:t>
            </a:r>
          </a:p>
        </p:txBody>
      </p:sp>
      <p:sp>
        <p:nvSpPr>
          <p:cNvPr id="16" name="TextBox 15">
            <a:extLst>
              <a:ext uri="{FF2B5EF4-FFF2-40B4-BE49-F238E27FC236}">
                <a16:creationId xmlns:a16="http://schemas.microsoft.com/office/drawing/2014/main" id="{20B5746E-C7D1-4B1B-B20E-3E9F6E67BE26}"/>
              </a:ext>
            </a:extLst>
          </p:cNvPr>
          <p:cNvSpPr txBox="1"/>
          <p:nvPr/>
        </p:nvSpPr>
        <p:spPr>
          <a:xfrm>
            <a:off x="277729" y="6227800"/>
            <a:ext cx="2660780" cy="369332"/>
          </a:xfrm>
          <a:prstGeom prst="rect">
            <a:avLst/>
          </a:prstGeom>
          <a:noFill/>
        </p:spPr>
        <p:txBody>
          <a:bodyPr wrap="square" rtlCol="0">
            <a:spAutoFit/>
          </a:bodyPr>
          <a:lstStyle/>
          <a:p>
            <a:r>
              <a:rPr lang="en-US" b="1" dirty="0"/>
              <a:t>Wildlife Road Crossings</a:t>
            </a:r>
          </a:p>
        </p:txBody>
      </p:sp>
    </p:spTree>
    <p:extLst>
      <p:ext uri="{BB962C8B-B14F-4D97-AF65-F5344CB8AC3E}">
        <p14:creationId xmlns:p14="http://schemas.microsoft.com/office/powerpoint/2010/main" val="2584290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9333EA-0954-487C-9AFD-858695CF7D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8376" y="717099"/>
            <a:ext cx="4204162" cy="5440680"/>
          </a:xfrm>
          <a:prstGeom prst="rect">
            <a:avLst/>
          </a:prstGeom>
        </p:spPr>
      </p:pic>
      <p:sp>
        <p:nvSpPr>
          <p:cNvPr id="6" name="TextBox 5"/>
          <p:cNvSpPr txBox="1"/>
          <p:nvPr/>
        </p:nvSpPr>
        <p:spPr>
          <a:xfrm>
            <a:off x="2978154" y="76200"/>
            <a:ext cx="3696118" cy="461665"/>
          </a:xfrm>
          <a:prstGeom prst="rect">
            <a:avLst/>
          </a:prstGeom>
          <a:noFill/>
        </p:spPr>
        <p:txBody>
          <a:bodyPr wrap="square" rtlCol="0">
            <a:spAutoFit/>
          </a:bodyPr>
          <a:lstStyle/>
          <a:p>
            <a:r>
              <a:rPr lang="en-US" sz="2400" b="1" dirty="0"/>
              <a:t>Interior Forest Blocks</a:t>
            </a:r>
          </a:p>
        </p:txBody>
      </p:sp>
      <p:sp>
        <p:nvSpPr>
          <p:cNvPr id="7" name="TextBox 6"/>
          <p:cNvSpPr txBox="1"/>
          <p:nvPr/>
        </p:nvSpPr>
        <p:spPr>
          <a:xfrm>
            <a:off x="221688" y="621610"/>
            <a:ext cx="4426512" cy="4016484"/>
          </a:xfrm>
          <a:prstGeom prst="rect">
            <a:avLst/>
          </a:prstGeom>
          <a:noFill/>
        </p:spPr>
        <p:txBody>
          <a:bodyPr wrap="square" rtlCol="0">
            <a:spAutoFit/>
          </a:bodyPr>
          <a:lstStyle/>
          <a:p>
            <a:r>
              <a:rPr lang="en-US" b="1" i="1" dirty="0"/>
              <a:t>The best examples of interior forest in each region of Vermont</a:t>
            </a:r>
          </a:p>
          <a:p>
            <a:endParaRPr lang="en-US" sz="1050" b="1" dirty="0"/>
          </a:p>
          <a:p>
            <a:r>
              <a:rPr lang="en-US" b="1" i="1" dirty="0"/>
              <a:t>Places where species and ecological process exist with minimal disturbance </a:t>
            </a:r>
          </a:p>
          <a:p>
            <a:endParaRPr lang="en-US" sz="1050" b="1" dirty="0"/>
          </a:p>
          <a:p>
            <a:r>
              <a:rPr lang="en-US" b="1" i="1" dirty="0"/>
              <a:t>Ecological functions:</a:t>
            </a:r>
          </a:p>
          <a:p>
            <a:pPr marL="285750" indent="-285750">
              <a:buFont typeface="Arial" panose="020B0604020202020204" pitchFamily="34" charset="0"/>
              <a:buChar char="•"/>
            </a:pPr>
            <a:r>
              <a:rPr lang="en-US" dirty="0"/>
              <a:t>Interior forest species</a:t>
            </a:r>
          </a:p>
          <a:p>
            <a:pPr marL="285750" indent="-285750">
              <a:buFont typeface="Arial" panose="020B0604020202020204" pitchFamily="34" charset="0"/>
              <a:buChar char="•"/>
            </a:pPr>
            <a:r>
              <a:rPr lang="en-US" dirty="0"/>
              <a:t>Wide-ranging mammals</a:t>
            </a:r>
          </a:p>
          <a:p>
            <a:pPr marL="285750" indent="-285750">
              <a:buFont typeface="Arial" panose="020B0604020202020204" pitchFamily="34" charset="0"/>
              <a:buChar char="•"/>
            </a:pPr>
            <a:r>
              <a:rPr lang="en-US" dirty="0"/>
              <a:t>Air and water quality</a:t>
            </a:r>
          </a:p>
          <a:p>
            <a:pPr marL="285750" lvl="0" indent="-285750">
              <a:buFont typeface="Arial" panose="020B0604020202020204" pitchFamily="34" charset="0"/>
              <a:buChar char="•"/>
            </a:pPr>
            <a:r>
              <a:rPr lang="en-US" dirty="0"/>
              <a:t>Flood resilience</a:t>
            </a:r>
          </a:p>
          <a:p>
            <a:pPr marL="285750" indent="-285750">
              <a:buFont typeface="Arial" panose="020B0604020202020204" pitchFamily="34" charset="0"/>
              <a:buChar char="•"/>
            </a:pPr>
            <a:r>
              <a:rPr lang="en-US" dirty="0"/>
              <a:t>Ecological processes</a:t>
            </a:r>
          </a:p>
          <a:p>
            <a:pPr marL="285750" indent="-285750">
              <a:buFont typeface="Arial" panose="020B0604020202020204" pitchFamily="34" charset="0"/>
              <a:buChar char="•"/>
            </a:pPr>
            <a:r>
              <a:rPr lang="en-US" dirty="0"/>
              <a:t>Species can shift and adapt within blocks</a:t>
            </a:r>
          </a:p>
          <a:p>
            <a:endParaRPr lang="en-US" dirty="0"/>
          </a:p>
          <a:p>
            <a:endParaRPr lang="en-US" dirty="0"/>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2994" y="4868928"/>
            <a:ext cx="4932406" cy="1810630"/>
          </a:xfrm>
          <a:prstGeom prst="rect">
            <a:avLst/>
          </a:prstGeom>
          <a:ln>
            <a:solidFill>
              <a:schemeClr val="tx1"/>
            </a:solidFill>
          </a:ln>
        </p:spPr>
      </p:pic>
    </p:spTree>
    <p:extLst>
      <p:ext uri="{BB962C8B-B14F-4D97-AF65-F5344CB8AC3E}">
        <p14:creationId xmlns:p14="http://schemas.microsoft.com/office/powerpoint/2010/main" val="254756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741" y="124776"/>
            <a:ext cx="36961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Interior Forest Blocks</a:t>
            </a:r>
          </a:p>
        </p:txBody>
      </p:sp>
      <p:sp>
        <p:nvSpPr>
          <p:cNvPr id="7" name="TextBox 6"/>
          <p:cNvSpPr txBox="1"/>
          <p:nvPr/>
        </p:nvSpPr>
        <p:spPr>
          <a:xfrm>
            <a:off x="221688" y="621610"/>
            <a:ext cx="4731312" cy="193027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rPr>
              <a:t>Guidelines</a:t>
            </a:r>
            <a:r>
              <a:rPr kumimoji="0" lang="en-US" sz="1800" b="1" i="1" u="none" strike="noStrike" kern="0" cap="none" spc="0" normalizeH="0" noProof="0" dirty="0">
                <a:ln>
                  <a:noFill/>
                </a:ln>
                <a:solidFill>
                  <a:sysClr val="windowText" lastClr="000000"/>
                </a:solidFill>
                <a:effectLst/>
                <a:uLnTx/>
                <a:uFillTx/>
              </a:rPr>
              <a:t> for Maintaining </a:t>
            </a:r>
            <a:r>
              <a:rPr kumimoji="0" lang="en-US" sz="1800" b="1" i="1" u="none" strike="noStrike" kern="0" cap="none" spc="0" normalizeH="0" baseline="0" noProof="0" dirty="0">
                <a:ln>
                  <a:noFill/>
                </a:ln>
                <a:solidFill>
                  <a:sysClr val="windowText" lastClr="000000"/>
                </a:solidFill>
                <a:effectLst/>
                <a:uLnTx/>
                <a:uFillTx/>
              </a:rPr>
              <a:t>Ecological Function</a:t>
            </a:r>
            <a:r>
              <a:rPr kumimoji="0" lang="en-US" sz="18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Avoid</a:t>
            </a:r>
            <a:r>
              <a:rPr kumimoji="0" lang="en-US" sz="1800" b="0" i="0" u="none" strike="noStrike" kern="0" cap="none" spc="0" normalizeH="0" noProof="0" dirty="0">
                <a:ln>
                  <a:noFill/>
                </a:ln>
                <a:solidFill>
                  <a:sysClr val="windowText" lastClr="000000"/>
                </a:solidFill>
                <a:effectLst/>
                <a:uLnTx/>
                <a:uFillTx/>
              </a:rPr>
              <a:t> permanent interior fragmentation</a:t>
            </a:r>
          </a:p>
          <a:p>
            <a:pPr marL="285750" marR="0" lvl="0" indent="-285750"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kern="0" baseline="0" dirty="0">
                <a:solidFill>
                  <a:sysClr val="windowText" lastClr="000000"/>
                </a:solidFill>
              </a:rPr>
              <a:t>Limit</a:t>
            </a:r>
            <a:r>
              <a:rPr lang="en-US" kern="0" dirty="0">
                <a:solidFill>
                  <a:sysClr val="windowText" lastClr="000000"/>
                </a:solidFill>
              </a:rPr>
              <a:t> development to the margins</a:t>
            </a:r>
          </a:p>
          <a:p>
            <a:pPr marL="285750" marR="0" lvl="0" indent="-285750"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kern="0" dirty="0">
                <a:solidFill>
                  <a:sysClr val="windowText" lastClr="000000"/>
                </a:solidFill>
              </a:rPr>
              <a:t>Maintain forest structure &amp; distribution of age classes</a:t>
            </a:r>
          </a:p>
          <a:p>
            <a:pPr marL="285750" marR="0" lvl="0" indent="-285750"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lang="en-US" kern="0" dirty="0">
                <a:solidFill>
                  <a:sysClr val="windowText" lastClr="000000"/>
                </a:solidFill>
              </a:rPr>
              <a:t>Minimize invasive species.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9" name="Picture 8">
            <a:extLst>
              <a:ext uri="{FF2B5EF4-FFF2-40B4-BE49-F238E27FC236}">
                <a16:creationId xmlns:a16="http://schemas.microsoft.com/office/drawing/2014/main" id="{9F6E5FAE-B490-468C-BA2A-9C6ECCCE67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9588" y="217714"/>
            <a:ext cx="3959902" cy="5119525"/>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00439" y="5180485"/>
            <a:ext cx="3378200" cy="106680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CF31C052-6EB6-4299-949A-F5D27EF29AC8}"/>
              </a:ext>
            </a:extLst>
          </p:cNvPr>
          <p:cNvCxnSpPr>
            <a:cxnSpLocks/>
            <a:stCxn id="4" idx="3"/>
          </p:cNvCxnSpPr>
          <p:nvPr/>
        </p:nvCxnSpPr>
        <p:spPr bwMode="auto">
          <a:xfrm flipV="1">
            <a:off x="4718737" y="2727579"/>
            <a:ext cx="2270802" cy="166175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383" y="2727579"/>
            <a:ext cx="4431354" cy="3323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2847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8154" y="76200"/>
            <a:ext cx="3696118" cy="461665"/>
          </a:xfrm>
          <a:prstGeom prst="rect">
            <a:avLst/>
          </a:prstGeom>
          <a:noFill/>
        </p:spPr>
        <p:txBody>
          <a:bodyPr wrap="square" rtlCol="0">
            <a:spAutoFit/>
          </a:bodyPr>
          <a:lstStyle/>
          <a:p>
            <a:r>
              <a:rPr lang="en-US" sz="2400" b="1" dirty="0">
                <a:solidFill>
                  <a:srgbClr val="000000"/>
                </a:solidFill>
              </a:rPr>
              <a:t>Connectivity Blocks</a:t>
            </a:r>
          </a:p>
        </p:txBody>
      </p:sp>
      <p:sp>
        <p:nvSpPr>
          <p:cNvPr id="7" name="TextBox 6"/>
          <p:cNvSpPr txBox="1"/>
          <p:nvPr/>
        </p:nvSpPr>
        <p:spPr>
          <a:xfrm>
            <a:off x="221688" y="621610"/>
            <a:ext cx="4578912" cy="4001095"/>
          </a:xfrm>
          <a:prstGeom prst="rect">
            <a:avLst/>
          </a:prstGeom>
          <a:noFill/>
        </p:spPr>
        <p:txBody>
          <a:bodyPr wrap="square" rtlCol="0">
            <a:spAutoFit/>
          </a:bodyPr>
          <a:lstStyle/>
          <a:p>
            <a:r>
              <a:rPr lang="en-US" b="1" i="1" dirty="0">
                <a:solidFill>
                  <a:srgbClr val="000000"/>
                </a:solidFill>
              </a:rPr>
              <a:t>The network of forest blocks that are critical for wildlife movement and species ranges shifts</a:t>
            </a:r>
          </a:p>
          <a:p>
            <a:endParaRPr lang="en-US" sz="1000" b="1" i="1" dirty="0">
              <a:solidFill>
                <a:srgbClr val="000000"/>
              </a:solidFill>
            </a:endParaRPr>
          </a:p>
          <a:p>
            <a:r>
              <a:rPr lang="en-US" b="1" i="1" dirty="0">
                <a:solidFill>
                  <a:srgbClr val="000000"/>
                </a:solidFill>
              </a:rPr>
              <a:t>Connects within Vermont and to adjacent states and </a:t>
            </a:r>
            <a:r>
              <a:rPr lang="en-US" b="1" i="1" dirty="0"/>
              <a:t>Québec</a:t>
            </a:r>
            <a:r>
              <a:rPr lang="en-US" b="1" i="1" dirty="0">
                <a:solidFill>
                  <a:srgbClr val="000000"/>
                </a:solidFill>
              </a:rPr>
              <a:t> </a:t>
            </a:r>
          </a:p>
          <a:p>
            <a:endParaRPr lang="en-US" sz="1000" b="1" i="1" dirty="0">
              <a:solidFill>
                <a:srgbClr val="000000"/>
              </a:solidFill>
            </a:endParaRPr>
          </a:p>
          <a:p>
            <a:r>
              <a:rPr lang="en-US" b="1" i="1" dirty="0">
                <a:solidFill>
                  <a:srgbClr val="000000"/>
                </a:solidFill>
              </a:rPr>
              <a:t>Ecological Functions</a:t>
            </a:r>
            <a:r>
              <a:rPr lang="en-US" dirty="0">
                <a:solidFill>
                  <a:srgbClr val="000000"/>
                </a:solidFill>
              </a:rPr>
              <a:t>: </a:t>
            </a:r>
          </a:p>
          <a:p>
            <a:pPr marL="285750" indent="-285750">
              <a:buFont typeface="Arial" panose="020B0604020202020204" pitchFamily="34" charset="0"/>
              <a:buChar char="•"/>
            </a:pPr>
            <a:r>
              <a:rPr lang="en-US" dirty="0"/>
              <a:t>Wildlife movement and dispersal </a:t>
            </a:r>
          </a:p>
          <a:p>
            <a:pPr marL="285750" indent="-285750">
              <a:buFont typeface="Arial" panose="020B0604020202020204" pitchFamily="34" charset="0"/>
              <a:buChar char="•"/>
            </a:pPr>
            <a:r>
              <a:rPr lang="en-US" dirty="0"/>
              <a:t>Habitat for wide-ranging mammals</a:t>
            </a:r>
          </a:p>
          <a:p>
            <a:pPr marL="285750" indent="-285750">
              <a:buFont typeface="Arial" panose="020B0604020202020204" pitchFamily="34" charset="0"/>
              <a:buChar char="•"/>
            </a:pPr>
            <a:r>
              <a:rPr lang="en-US" dirty="0"/>
              <a:t>Genetic exchange</a:t>
            </a:r>
          </a:p>
          <a:p>
            <a:pPr marL="285750" indent="-285750">
              <a:buFont typeface="Arial" panose="020B0604020202020204" pitchFamily="34" charset="0"/>
              <a:buChar char="•"/>
            </a:pPr>
            <a:r>
              <a:rPr lang="en-US" dirty="0"/>
              <a:t>Plant and animal range shifts in response to climate change</a:t>
            </a:r>
          </a:p>
          <a:p>
            <a:pPr marL="285750" indent="-285750">
              <a:buFont typeface="Arial" panose="020B0604020202020204" pitchFamily="34" charset="0"/>
              <a:buChar char="•"/>
            </a:pPr>
            <a:r>
              <a:rPr lang="en-US" dirty="0"/>
              <a:t>Reduces extinction risks</a:t>
            </a:r>
          </a:p>
          <a:p>
            <a:pPr marL="285750" indent="-285750">
              <a:buFont typeface="Arial" panose="020B0604020202020204" pitchFamily="34" charset="0"/>
              <a:buChar char="•"/>
            </a:pPr>
            <a:endParaRPr lang="en-US" dirty="0">
              <a:solidFill>
                <a:srgbClr val="000000"/>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5764" y="4422280"/>
            <a:ext cx="2270760" cy="2359520"/>
          </a:xfrm>
          <a:prstGeom prst="rect">
            <a:avLst/>
          </a:prstGeom>
          <a:ln>
            <a:solidFill>
              <a:schemeClr val="tx1"/>
            </a:solidFill>
          </a:ln>
        </p:spPr>
      </p:pic>
      <p:pic>
        <p:nvPicPr>
          <p:cNvPr id="9" name="Picture 8">
            <a:extLst>
              <a:ext uri="{FF2B5EF4-FFF2-40B4-BE49-F238E27FC236}">
                <a16:creationId xmlns:a16="http://schemas.microsoft.com/office/drawing/2014/main" id="{2DD12CA0-3287-4655-91F6-5E9632BA7F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76799" y="686527"/>
            <a:ext cx="4126213" cy="5339806"/>
          </a:xfrm>
          <a:prstGeom prst="rect">
            <a:avLst/>
          </a:prstGeom>
        </p:spPr>
      </p:pic>
    </p:spTree>
    <p:extLst>
      <p:ext uri="{BB962C8B-B14F-4D97-AF65-F5344CB8AC3E}">
        <p14:creationId xmlns:p14="http://schemas.microsoft.com/office/powerpoint/2010/main" val="1879874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8154" y="76200"/>
            <a:ext cx="4718046" cy="461665"/>
          </a:xfrm>
          <a:prstGeom prst="rect">
            <a:avLst/>
          </a:prstGeom>
          <a:noFill/>
        </p:spPr>
        <p:txBody>
          <a:bodyPr wrap="square" rtlCol="0">
            <a:spAutoFit/>
          </a:bodyPr>
          <a:lstStyle/>
          <a:p>
            <a:r>
              <a:rPr lang="en-US" sz="2400" b="1" dirty="0">
                <a:solidFill>
                  <a:srgbClr val="000000"/>
                </a:solidFill>
              </a:rPr>
              <a:t>Surface Waters and Riparian Areas</a:t>
            </a:r>
          </a:p>
        </p:txBody>
      </p:sp>
      <p:sp>
        <p:nvSpPr>
          <p:cNvPr id="7" name="TextBox 6"/>
          <p:cNvSpPr txBox="1"/>
          <p:nvPr/>
        </p:nvSpPr>
        <p:spPr>
          <a:xfrm>
            <a:off x="221688" y="621610"/>
            <a:ext cx="4197912" cy="3724096"/>
          </a:xfrm>
          <a:prstGeom prst="rect">
            <a:avLst/>
          </a:prstGeom>
          <a:noFill/>
        </p:spPr>
        <p:txBody>
          <a:bodyPr wrap="square" rtlCol="0">
            <a:spAutoFit/>
          </a:bodyPr>
          <a:lstStyle/>
          <a:p>
            <a:r>
              <a:rPr lang="en-US" b="1" i="1" dirty="0">
                <a:solidFill>
                  <a:srgbClr val="000000"/>
                </a:solidFill>
              </a:rPr>
              <a:t>Every river, stream, lake, pond and riparian area in Vermont</a:t>
            </a:r>
          </a:p>
          <a:p>
            <a:endParaRPr lang="en-US" sz="1000" b="1" i="1" dirty="0">
              <a:solidFill>
                <a:srgbClr val="000000"/>
              </a:solidFill>
            </a:endParaRPr>
          </a:p>
          <a:p>
            <a:r>
              <a:rPr lang="en-US" b="1" i="1" dirty="0"/>
              <a:t>Entire network contributes to biodiversity and ecological function</a:t>
            </a:r>
          </a:p>
          <a:p>
            <a:endParaRPr lang="en-US" sz="1000" dirty="0">
              <a:solidFill>
                <a:srgbClr val="000000"/>
              </a:solidFill>
            </a:endParaRPr>
          </a:p>
          <a:p>
            <a:r>
              <a:rPr lang="en-US" b="1" i="1" dirty="0">
                <a:solidFill>
                  <a:srgbClr val="000000"/>
                </a:solidFill>
              </a:rPr>
              <a:t>Ecological Functions</a:t>
            </a:r>
            <a:r>
              <a:rPr lang="en-US" dirty="0">
                <a:solidFill>
                  <a:srgbClr val="000000"/>
                </a:solidFill>
              </a:rPr>
              <a:t>: </a:t>
            </a:r>
          </a:p>
          <a:p>
            <a:pPr marL="285750" indent="-285750">
              <a:buFont typeface="Arial" panose="020B0604020202020204" pitchFamily="34" charset="0"/>
              <a:buChar char="•"/>
            </a:pPr>
            <a:r>
              <a:rPr lang="en-US" dirty="0"/>
              <a:t>Habitat for aquatic species</a:t>
            </a:r>
          </a:p>
          <a:p>
            <a:pPr marL="285750" indent="-285750">
              <a:buFont typeface="Arial" panose="020B0604020202020204" pitchFamily="34" charset="0"/>
              <a:buChar char="•"/>
            </a:pPr>
            <a:r>
              <a:rPr lang="en-US" dirty="0"/>
              <a:t>Water quality</a:t>
            </a:r>
          </a:p>
          <a:p>
            <a:pPr marL="285750" indent="-285750">
              <a:buFont typeface="Arial" panose="020B0604020202020204" pitchFamily="34" charset="0"/>
              <a:buChar char="•"/>
            </a:pPr>
            <a:r>
              <a:rPr lang="en-US" dirty="0"/>
              <a:t>Flood protection</a:t>
            </a:r>
          </a:p>
          <a:p>
            <a:pPr marL="285750" indent="-285750">
              <a:buFont typeface="Arial" panose="020B0604020202020204" pitchFamily="34" charset="0"/>
              <a:buChar char="•"/>
            </a:pPr>
            <a:r>
              <a:rPr lang="en-US" dirty="0"/>
              <a:t>Terrestrial species habitat</a:t>
            </a:r>
          </a:p>
          <a:p>
            <a:pPr marL="285750" indent="-285750">
              <a:buFont typeface="Arial" panose="020B0604020202020204" pitchFamily="34" charset="0"/>
              <a:buChar char="•"/>
            </a:pPr>
            <a:r>
              <a:rPr lang="en-US" dirty="0"/>
              <a:t>Wildlife movement</a:t>
            </a:r>
          </a:p>
          <a:p>
            <a:pPr marL="285750" indent="-285750">
              <a:buFont typeface="Arial" panose="020B0604020202020204" pitchFamily="34" charset="0"/>
              <a:buChar char="•"/>
            </a:pPr>
            <a:r>
              <a:rPr lang="en-US" dirty="0"/>
              <a:t>Plant and animal range shifts in response to climate change</a:t>
            </a:r>
            <a:endParaRPr lang="en-US" dirty="0">
              <a:solidFill>
                <a:srgbClr val="000000"/>
              </a:solidFill>
            </a:endParaRPr>
          </a:p>
        </p:txBody>
      </p:sp>
      <p:pic>
        <p:nvPicPr>
          <p:cNvPr id="5" name="Picture 4">
            <a:extLst>
              <a:ext uri="{FF2B5EF4-FFF2-40B4-BE49-F238E27FC236}">
                <a16:creationId xmlns:a16="http://schemas.microsoft.com/office/drawing/2014/main" id="{38C2765F-BED8-42BD-9C30-81050AECA3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5914" y="731520"/>
            <a:ext cx="4204162" cy="5440680"/>
          </a:xfrm>
          <a:prstGeom prst="rect">
            <a:avLst/>
          </a:prstGeom>
        </p:spPr>
      </p:pic>
      <p:pic>
        <p:nvPicPr>
          <p:cNvPr id="8" name="Picture 7" descr="VERMONT RIVER CHANNEL EVOLUTION MODELS - Google Chrome">
            <a:extLst>
              <a:ext uri="{FF2B5EF4-FFF2-40B4-BE49-F238E27FC236}">
                <a16:creationId xmlns:a16="http://schemas.microsoft.com/office/drawing/2014/main" id="{2877BCA6-4081-48E9-9135-9FED52466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1688" y="4782866"/>
            <a:ext cx="4446106" cy="1944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D:\Photos for Liz\Eric\Shrub swamps\photo #87.jpg">
            <a:extLst>
              <a:ext uri="{FF2B5EF4-FFF2-40B4-BE49-F238E27FC236}">
                <a16:creationId xmlns:a16="http://schemas.microsoft.com/office/drawing/2014/main" id="{F4A8E525-75D7-4531-B6B3-D7050CFD118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54241" y="5617229"/>
            <a:ext cx="1542768" cy="1109942"/>
          </a:xfrm>
          <a:prstGeom prst="rect">
            <a:avLst/>
          </a:prstGeom>
          <a:noFill/>
          <a:ln w="1270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215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76200"/>
            <a:ext cx="6934200" cy="461665"/>
          </a:xfrm>
          <a:prstGeom prst="rect">
            <a:avLst/>
          </a:prstGeom>
          <a:noFill/>
        </p:spPr>
        <p:txBody>
          <a:bodyPr wrap="square" rtlCol="0">
            <a:spAutoFit/>
          </a:bodyPr>
          <a:lstStyle/>
          <a:p>
            <a:pPr algn="ctr"/>
            <a:r>
              <a:rPr lang="en-US" sz="2400" b="1" dirty="0">
                <a:ea typeface="Calibri"/>
                <a:cs typeface="Times New Roman"/>
              </a:rPr>
              <a:t>Riparian Connectivity</a:t>
            </a:r>
            <a:endParaRPr lang="en-US" sz="2400" b="1" dirty="0">
              <a:solidFill>
                <a:srgbClr val="000000"/>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310426" y="629771"/>
            <a:ext cx="4759955" cy="5442555"/>
          </a:xfrm>
          <a:prstGeom prst="rect">
            <a:avLst/>
          </a:prstGeom>
          <a:ln>
            <a:noFill/>
          </a:ln>
          <a:extLst>
            <a:ext uri="{53640926-AAD7-44D8-BBD7-CCE9431645EC}">
              <a14:shadowObscured xmlns:a14="http://schemas.microsoft.com/office/drawing/2010/main"/>
            </a:ext>
          </a:extLst>
        </p:spPr>
      </p:pic>
      <p:pic>
        <p:nvPicPr>
          <p:cNvPr id="11266" name="Picture 2" descr="https://c1.staticflickr.com/9/8864/18121644631_2703c13079_b.jpg">
            <a:extLst>
              <a:ext uri="{FF2B5EF4-FFF2-40B4-BE49-F238E27FC236}">
                <a16:creationId xmlns:a16="http://schemas.microsoft.com/office/drawing/2014/main" id="{01625CE4-741E-4C39-9960-E1613B02B4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559" y="629771"/>
            <a:ext cx="4115502" cy="270651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C2A73E-047B-47E0-A48A-89A296C360F5}"/>
              </a:ext>
            </a:extLst>
          </p:cNvPr>
          <p:cNvSpPr txBox="1"/>
          <p:nvPr/>
        </p:nvSpPr>
        <p:spPr>
          <a:xfrm>
            <a:off x="293854" y="3511119"/>
            <a:ext cx="3816912" cy="2308324"/>
          </a:xfrm>
          <a:prstGeom prst="rect">
            <a:avLst/>
          </a:prstGeom>
          <a:noFill/>
        </p:spPr>
        <p:txBody>
          <a:bodyPr wrap="square" rtlCol="0">
            <a:spAutoFit/>
          </a:bodyPr>
          <a:lstStyle/>
          <a:p>
            <a:r>
              <a:rPr lang="en-US" b="1" i="1" dirty="0">
                <a:solidFill>
                  <a:srgbClr val="000000"/>
                </a:solidFill>
              </a:rPr>
              <a:t>In parts of the state, riparian areas are the only connections between forest blocks</a:t>
            </a:r>
          </a:p>
          <a:p>
            <a:endParaRPr lang="en-US" b="1" i="1" dirty="0">
              <a:solidFill>
                <a:srgbClr val="000000"/>
              </a:solidFill>
            </a:endParaRPr>
          </a:p>
          <a:p>
            <a:r>
              <a:rPr lang="en-US" b="1" i="1" dirty="0">
                <a:solidFill>
                  <a:srgbClr val="000000"/>
                </a:solidFill>
              </a:rPr>
              <a:t>We need to restore riparian vegetation.</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587237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67000" y="159945"/>
            <a:ext cx="5022846" cy="461665"/>
          </a:xfrm>
          <a:prstGeom prst="rect">
            <a:avLst/>
          </a:prstGeom>
          <a:noFill/>
        </p:spPr>
        <p:txBody>
          <a:bodyPr wrap="square" rtlCol="0">
            <a:spAutoFit/>
          </a:bodyPr>
          <a:lstStyle/>
          <a:p>
            <a:r>
              <a:rPr lang="en-US" sz="2400" b="1" dirty="0">
                <a:solidFill>
                  <a:srgbClr val="000000"/>
                </a:solidFill>
              </a:rPr>
              <a:t>Physical Landscape Diversity</a:t>
            </a:r>
          </a:p>
        </p:txBody>
      </p:sp>
      <p:pic>
        <p:nvPicPr>
          <p:cNvPr id="12" name="Picture 11">
            <a:extLst>
              <a:ext uri="{FF2B5EF4-FFF2-40B4-BE49-F238E27FC236}">
                <a16:creationId xmlns:a16="http://schemas.microsoft.com/office/drawing/2014/main" id="{9EF838E6-D04B-496F-983A-F4B61745AD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68" y="4071515"/>
            <a:ext cx="1986662" cy="2648881"/>
          </a:xfrm>
          <a:prstGeom prst="rect">
            <a:avLst/>
          </a:prstGeom>
          <a:ln w="15875"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8E41AEAF-2C65-4E66-AE3A-30CE4357FA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0889" y="708660"/>
            <a:ext cx="4363211" cy="5646508"/>
          </a:xfrm>
          <a:prstGeom prst="rect">
            <a:avLst/>
          </a:prstGeom>
        </p:spPr>
      </p:pic>
      <p:sp>
        <p:nvSpPr>
          <p:cNvPr id="9" name="TextBox 8">
            <a:extLst>
              <a:ext uri="{FF2B5EF4-FFF2-40B4-BE49-F238E27FC236}">
                <a16:creationId xmlns:a16="http://schemas.microsoft.com/office/drawing/2014/main" id="{A978ACA6-0312-4675-A025-6823C63851F5}"/>
              </a:ext>
            </a:extLst>
          </p:cNvPr>
          <p:cNvSpPr txBox="1"/>
          <p:nvPr/>
        </p:nvSpPr>
        <p:spPr>
          <a:xfrm>
            <a:off x="445909" y="847768"/>
            <a:ext cx="3816912" cy="3170099"/>
          </a:xfrm>
          <a:prstGeom prst="rect">
            <a:avLst/>
          </a:prstGeom>
          <a:noFill/>
        </p:spPr>
        <p:txBody>
          <a:bodyPr wrap="square" rtlCol="0">
            <a:spAutoFit/>
          </a:bodyPr>
          <a:lstStyle/>
          <a:p>
            <a:r>
              <a:rPr lang="en-US" b="1" i="1" dirty="0">
                <a:solidFill>
                  <a:srgbClr val="000000"/>
                </a:solidFill>
              </a:rPr>
              <a:t>A set of forest blocks that ensure we conserve Vermont’s full diversity of elevation, geology, and landforms</a:t>
            </a:r>
          </a:p>
          <a:p>
            <a:endParaRPr lang="en-US" sz="1000" b="1" i="1" dirty="0">
              <a:solidFill>
                <a:srgbClr val="000000"/>
              </a:solidFill>
            </a:endParaRPr>
          </a:p>
          <a:p>
            <a:r>
              <a:rPr lang="en-US" b="1" i="1" dirty="0">
                <a:solidFill>
                  <a:srgbClr val="000000"/>
                </a:solidFill>
              </a:rPr>
              <a:t>“Conserve nature’s stage”</a:t>
            </a:r>
          </a:p>
          <a:p>
            <a:endParaRPr lang="en-US" sz="1000" dirty="0">
              <a:solidFill>
                <a:srgbClr val="000000"/>
              </a:solidFill>
            </a:endParaRPr>
          </a:p>
          <a:p>
            <a:r>
              <a:rPr lang="en-US" b="1" i="1" dirty="0">
                <a:solidFill>
                  <a:srgbClr val="000000"/>
                </a:solidFill>
              </a:rPr>
              <a:t>Ecological functions:</a:t>
            </a:r>
          </a:p>
          <a:p>
            <a:pPr marL="285750" indent="-285750">
              <a:buFont typeface="Arial" panose="020B0604020202020204" pitchFamily="34" charset="0"/>
              <a:buChar char="•"/>
            </a:pPr>
            <a:r>
              <a:rPr lang="en-US" dirty="0"/>
              <a:t>Habitat for species that use specific physical settings (e.g. those found on calcium-rich rock)</a:t>
            </a:r>
          </a:p>
          <a:p>
            <a:pPr marL="285750" indent="-285750">
              <a:buFont typeface="Arial" panose="020B0604020202020204" pitchFamily="34" charset="0"/>
              <a:buChar char="•"/>
            </a:pPr>
            <a:r>
              <a:rPr lang="en-US" dirty="0"/>
              <a:t>Species can shift to new settings in a changing climate</a:t>
            </a:r>
          </a:p>
        </p:txBody>
      </p:sp>
      <p:pic>
        <p:nvPicPr>
          <p:cNvPr id="11" name="Picture 10">
            <a:extLst>
              <a:ext uri="{FF2B5EF4-FFF2-40B4-BE49-F238E27FC236}">
                <a16:creationId xmlns:a16="http://schemas.microsoft.com/office/drawing/2014/main" id="{050D6C19-4A17-47D5-A316-351FF6B97D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84560" y="4532712"/>
            <a:ext cx="2731484" cy="2048614"/>
          </a:xfrm>
          <a:prstGeom prst="rect">
            <a:avLst/>
          </a:prstGeom>
          <a:ln w="158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17734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2132" y="147935"/>
            <a:ext cx="3696118" cy="461665"/>
          </a:xfrm>
          <a:prstGeom prst="rect">
            <a:avLst/>
          </a:prstGeom>
          <a:noFill/>
        </p:spPr>
        <p:txBody>
          <a:bodyPr wrap="square" rtlCol="0">
            <a:spAutoFit/>
          </a:bodyPr>
          <a:lstStyle/>
          <a:p>
            <a:r>
              <a:rPr lang="en-US" sz="2400" b="1" dirty="0">
                <a:solidFill>
                  <a:srgbClr val="000000"/>
                </a:solidFill>
              </a:rPr>
              <a:t>Wildlife Road Crossings</a:t>
            </a:r>
          </a:p>
        </p:txBody>
      </p:sp>
      <p:pic>
        <p:nvPicPr>
          <p:cNvPr id="8" name="Picture 21" descr="DSCF0036_000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8816" y="1295400"/>
            <a:ext cx="5052044" cy="1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6065 VT-100 - Google Maps - Google Chrome">
            <a:extLst>
              <a:ext uri="{FF2B5EF4-FFF2-40B4-BE49-F238E27FC236}">
                <a16:creationId xmlns:a16="http://schemas.microsoft.com/office/drawing/2014/main" id="{346BA3A7-0F9B-4A4D-894B-F4BB07681E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816" y="3171823"/>
            <a:ext cx="8666368" cy="358140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909351" y="176510"/>
            <a:ext cx="4078473" cy="4807146"/>
          </a:xfrm>
          <a:prstGeom prst="rect">
            <a:avLst/>
          </a:prstGeom>
          <a:noFill/>
          <a:ln>
            <a:noFill/>
          </a:ln>
          <a:extLst>
            <a:ext uri="{53640926-AAD7-44D8-BBD7-CCE9431645EC}">
              <a14:shadowObscured xmlns:a14="http://schemas.microsoft.com/office/drawing/2010/main"/>
            </a:ext>
          </a:extLst>
        </p:spPr>
      </p:pic>
      <p:sp>
        <p:nvSpPr>
          <p:cNvPr id="2" name="Star: 5 Points 1">
            <a:extLst>
              <a:ext uri="{FF2B5EF4-FFF2-40B4-BE49-F238E27FC236}">
                <a16:creationId xmlns:a16="http://schemas.microsoft.com/office/drawing/2014/main" id="{ED9AD541-B599-4B5A-9563-97A9875C511D}"/>
              </a:ext>
            </a:extLst>
          </p:cNvPr>
          <p:cNvSpPr/>
          <p:nvPr/>
        </p:nvSpPr>
        <p:spPr bwMode="auto">
          <a:xfrm>
            <a:off x="6578353" y="2112886"/>
            <a:ext cx="239698" cy="204186"/>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sng"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7161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58015" y="937569"/>
            <a:ext cx="8827968" cy="634314"/>
          </a:xfrm>
          <a:prstGeom prst="rect">
            <a:avLst/>
          </a:prstGeom>
          <a:no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bg1"/>
                </a:solidFill>
                <a:latin typeface="Garamond" panose="02020404030301010803" pitchFamily="18" charset="0"/>
              </a:rPr>
              <a:t>The Vermont Fish &amp; Wildlife Department</a:t>
            </a:r>
          </a:p>
        </p:txBody>
      </p:sp>
      <p:pic>
        <p:nvPicPr>
          <p:cNvPr id="17" name="Picture 1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57990" y="4747300"/>
            <a:ext cx="1428015" cy="1756063"/>
          </a:xfrm>
          <a:prstGeom prst="rect">
            <a:avLst/>
          </a:prstGeom>
        </p:spPr>
      </p:pic>
      <p:sp>
        <p:nvSpPr>
          <p:cNvPr id="6" name="Subtitle 2">
            <a:extLst>
              <a:ext uri="{FF2B5EF4-FFF2-40B4-BE49-F238E27FC236}">
                <a16:creationId xmlns:a16="http://schemas.microsoft.com/office/drawing/2014/main" id="{622C5D28-B0FE-4639-AF8F-B705ED3FAD73}"/>
              </a:ext>
            </a:extLst>
          </p:cNvPr>
          <p:cNvSpPr txBox="1">
            <a:spLocks/>
          </p:cNvSpPr>
          <p:nvPr/>
        </p:nvSpPr>
        <p:spPr>
          <a:xfrm>
            <a:off x="510988" y="1976741"/>
            <a:ext cx="8122023" cy="2398035"/>
          </a:xfrm>
          <a:prstGeom prst="rect">
            <a:avLst/>
          </a:prstGeom>
          <a:solidFill>
            <a:schemeClr val="bg1">
              <a:alpha val="5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pPr>
            <a:r>
              <a:rPr lang="en-US" sz="2600" b="1" i="1" dirty="0">
                <a:latin typeface="Garamond" panose="02020404030301010803" pitchFamily="18" charset="0"/>
              </a:rPr>
              <a:t>The mission of the Vermont Fish &amp; Wildlife Department is the conservation of our fish, wildlife, plants and their habitats </a:t>
            </a:r>
          </a:p>
          <a:p>
            <a:pPr>
              <a:lnSpc>
                <a:spcPct val="150000"/>
              </a:lnSpc>
              <a:spcBef>
                <a:spcPts val="0"/>
              </a:spcBef>
            </a:pPr>
            <a:r>
              <a:rPr lang="en-US" sz="2600" b="1" i="1" dirty="0">
                <a:latin typeface="Garamond" panose="02020404030301010803" pitchFamily="18" charset="0"/>
              </a:rPr>
              <a:t>for the people of Vermont </a:t>
            </a:r>
          </a:p>
        </p:txBody>
      </p:sp>
    </p:spTree>
    <p:extLst>
      <p:ext uri="{BB962C8B-B14F-4D97-AF65-F5344CB8AC3E}">
        <p14:creationId xmlns:p14="http://schemas.microsoft.com/office/powerpoint/2010/main" val="523377517"/>
      </p:ext>
    </p:extLst>
  </p:cSld>
  <p:clrMapOvr>
    <a:masterClrMapping/>
  </p:clrMapOvr>
  <p:transition spd="slow" advClick="0" advTm="1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918" y="152400"/>
            <a:ext cx="8534400" cy="523220"/>
          </a:xfrm>
          <a:prstGeom prst="rect">
            <a:avLst/>
          </a:prstGeom>
          <a:noFill/>
        </p:spPr>
        <p:txBody>
          <a:bodyPr wrap="square" rtlCol="0">
            <a:spAutoFit/>
          </a:bodyPr>
          <a:lstStyle/>
          <a:p>
            <a:pPr>
              <a:spcAft>
                <a:spcPts val="600"/>
              </a:spcAft>
            </a:pPr>
            <a:r>
              <a:rPr lang="en-US" sz="2800" b="1" dirty="0">
                <a:solidFill>
                  <a:srgbClr val="000000"/>
                </a:solidFill>
              </a:rPr>
              <a:t>Conservation Design at Three Scales</a:t>
            </a:r>
          </a:p>
        </p:txBody>
      </p:sp>
      <p:sp>
        <p:nvSpPr>
          <p:cNvPr id="2" name="TextBox 1"/>
          <p:cNvSpPr txBox="1"/>
          <p:nvPr/>
        </p:nvSpPr>
        <p:spPr>
          <a:xfrm>
            <a:off x="152247" y="684091"/>
            <a:ext cx="1905000" cy="461665"/>
          </a:xfrm>
          <a:prstGeom prst="rect">
            <a:avLst/>
          </a:prstGeom>
          <a:noFill/>
        </p:spPr>
        <p:txBody>
          <a:bodyPr wrap="square" rtlCol="0">
            <a:spAutoFit/>
          </a:bodyPr>
          <a:lstStyle/>
          <a:p>
            <a:r>
              <a:rPr lang="en-US" sz="2400" b="1" dirty="0"/>
              <a:t>Landscapes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86" y="1150283"/>
            <a:ext cx="3721907" cy="2792766"/>
          </a:xfrm>
          <a:prstGeom prst="rect">
            <a:avLst/>
          </a:prstGeom>
          <a:ln>
            <a:solidFill>
              <a:schemeClr val="tx1"/>
            </a:solidFill>
          </a:ln>
        </p:spPr>
      </p:pic>
      <p:pic>
        <p:nvPicPr>
          <p:cNvPr id="6" name="Picture 6" descr="033e_11-1-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9772" y="1136702"/>
            <a:ext cx="4033027" cy="3029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nvGraphicFramePr>
        <p:xfrm>
          <a:off x="6324600" y="1132668"/>
          <a:ext cx="2646090" cy="3528121"/>
        </p:xfrm>
        <a:graphic>
          <a:graphicData uri="http://schemas.openxmlformats.org/presentationml/2006/ole">
            <mc:AlternateContent xmlns:mc="http://schemas.openxmlformats.org/markup-compatibility/2006">
              <mc:Choice xmlns:v="urn:schemas-microsoft-com:vml" Requires="v">
                <p:oleObj spid="_x0000_s2054" name="Photo Editor Photo" r:id="rId6" imgW="16228571" imgH="21638095" progId="MSPhotoEd.3">
                  <p:embed/>
                </p:oleObj>
              </mc:Choice>
              <mc:Fallback>
                <p:oleObj name="Photo Editor Photo" r:id="rId6" imgW="16228571" imgH="21638095" progId="MSPhotoEd.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132668"/>
                        <a:ext cx="2646090" cy="3528121"/>
                      </a:xfrm>
                      <a:prstGeom prst="rect">
                        <a:avLst/>
                      </a:prstGeom>
                      <a:solidFill>
                        <a:schemeClr val="accent1"/>
                      </a:solidFill>
                      <a:ln>
                        <a:solidFill>
                          <a:schemeClr val="tx1"/>
                        </a:solidFill>
                      </a:ln>
                      <a:effectLst/>
                    </p:spPr>
                  </p:pic>
                </p:oleObj>
              </mc:Fallback>
            </mc:AlternateContent>
          </a:graphicData>
        </a:graphic>
      </p:graphicFrame>
      <p:sp>
        <p:nvSpPr>
          <p:cNvPr id="8" name="TextBox 7"/>
          <p:cNvSpPr txBox="1"/>
          <p:nvPr/>
        </p:nvSpPr>
        <p:spPr>
          <a:xfrm>
            <a:off x="1" y="3942254"/>
            <a:ext cx="3581400" cy="1877437"/>
          </a:xfrm>
          <a:prstGeom prst="rect">
            <a:avLst/>
          </a:prstGeom>
          <a:noFill/>
        </p:spPr>
        <p:txBody>
          <a:bodyPr wrap="square" rtlCol="0">
            <a:spAutoFit/>
          </a:bodyPr>
          <a:lstStyle/>
          <a:p>
            <a:endParaRPr lang="en-US" sz="1000" b="1" dirty="0"/>
          </a:p>
          <a:p>
            <a:endParaRPr lang="en-US" sz="1000" b="1" dirty="0"/>
          </a:p>
          <a:p>
            <a:r>
              <a:rPr lang="en-US" sz="1600" b="1" dirty="0">
                <a:ea typeface="Calibri"/>
                <a:cs typeface="Times New Roman"/>
              </a:rPr>
              <a:t>Interior Forest Blocks</a:t>
            </a:r>
          </a:p>
          <a:p>
            <a:r>
              <a:rPr lang="en-US" sz="1600" b="1" dirty="0">
                <a:ea typeface="Calibri"/>
                <a:cs typeface="Times New Roman"/>
              </a:rPr>
              <a:t>Connectivity Blocks</a:t>
            </a:r>
          </a:p>
          <a:p>
            <a:r>
              <a:rPr lang="en-US" sz="1600" b="1" dirty="0">
                <a:ea typeface="Calibri"/>
                <a:cs typeface="Times New Roman"/>
              </a:rPr>
              <a:t>Surface Waters and Riparian Areas</a:t>
            </a:r>
          </a:p>
          <a:p>
            <a:r>
              <a:rPr lang="en-US" sz="1600" b="1" dirty="0">
                <a:ea typeface="Calibri"/>
                <a:cs typeface="Times New Roman"/>
              </a:rPr>
              <a:t>Riparian Areas for Connectivity</a:t>
            </a:r>
          </a:p>
          <a:p>
            <a:r>
              <a:rPr lang="en-US" sz="1600" b="1" dirty="0">
                <a:ea typeface="Calibri"/>
                <a:cs typeface="Times New Roman"/>
              </a:rPr>
              <a:t>Physical Landscapes</a:t>
            </a:r>
          </a:p>
          <a:p>
            <a:r>
              <a:rPr lang="en-US" sz="1600" b="1" dirty="0">
                <a:ea typeface="Calibri"/>
                <a:cs typeface="Times New Roman"/>
              </a:rPr>
              <a:t>Wildlife Road Crossings</a:t>
            </a:r>
          </a:p>
        </p:txBody>
      </p:sp>
      <p:sp>
        <p:nvSpPr>
          <p:cNvPr id="9" name="TextBox 8"/>
          <p:cNvSpPr txBox="1"/>
          <p:nvPr/>
        </p:nvSpPr>
        <p:spPr>
          <a:xfrm>
            <a:off x="3162300" y="4196002"/>
            <a:ext cx="3009900" cy="1969770"/>
          </a:xfrm>
          <a:prstGeom prst="rect">
            <a:avLst/>
          </a:prstGeom>
          <a:noFill/>
        </p:spPr>
        <p:txBody>
          <a:bodyPr wrap="square" rtlCol="0">
            <a:spAutoFit/>
          </a:bodyPr>
          <a:lstStyle/>
          <a:p>
            <a:endParaRPr lang="en-US" sz="1000" b="1" dirty="0"/>
          </a:p>
          <a:p>
            <a:r>
              <a:rPr lang="en-US" sz="1600" b="1" dirty="0"/>
              <a:t>Natural Communities</a:t>
            </a:r>
          </a:p>
          <a:p>
            <a:r>
              <a:rPr lang="en-US" sz="1600" b="1" dirty="0"/>
              <a:t>Young and Old Forest</a:t>
            </a:r>
          </a:p>
          <a:p>
            <a:r>
              <a:rPr lang="en-US" sz="1600" b="1" dirty="0"/>
              <a:t>Aquatic Habitats</a:t>
            </a:r>
          </a:p>
          <a:p>
            <a:r>
              <a:rPr lang="en-US" sz="1600" b="1" dirty="0"/>
              <a:t>Wetlands</a:t>
            </a:r>
          </a:p>
          <a:p>
            <a:r>
              <a:rPr lang="en-US" sz="1600" b="1" dirty="0"/>
              <a:t>Grasslands/Shrublands</a:t>
            </a:r>
          </a:p>
          <a:p>
            <a:r>
              <a:rPr lang="en-US" sz="1600" b="1" dirty="0"/>
              <a:t>Underground Habitats</a:t>
            </a:r>
          </a:p>
          <a:p>
            <a:endParaRPr lang="en-US" sz="1600" b="1" dirty="0"/>
          </a:p>
        </p:txBody>
      </p:sp>
      <p:sp>
        <p:nvSpPr>
          <p:cNvPr id="10" name="TextBox 9"/>
          <p:cNvSpPr txBox="1"/>
          <p:nvPr/>
        </p:nvSpPr>
        <p:spPr>
          <a:xfrm>
            <a:off x="6324600" y="4701288"/>
            <a:ext cx="2819400" cy="1231106"/>
          </a:xfrm>
          <a:prstGeom prst="rect">
            <a:avLst/>
          </a:prstGeom>
          <a:noFill/>
        </p:spPr>
        <p:txBody>
          <a:bodyPr wrap="square" rtlCol="0">
            <a:spAutoFit/>
          </a:bodyPr>
          <a:lstStyle/>
          <a:p>
            <a:endParaRPr lang="en-US" sz="1000" b="1" i="1" dirty="0"/>
          </a:p>
          <a:p>
            <a:r>
              <a:rPr lang="en-US" sz="1600" b="1" i="1" dirty="0"/>
              <a:t>Species with very specific biological needs that will likely always require individual attention</a:t>
            </a:r>
          </a:p>
        </p:txBody>
      </p:sp>
      <p:sp>
        <p:nvSpPr>
          <p:cNvPr id="3" name="TextBox 2"/>
          <p:cNvSpPr txBox="1"/>
          <p:nvPr/>
        </p:nvSpPr>
        <p:spPr>
          <a:xfrm>
            <a:off x="3276600" y="675038"/>
            <a:ext cx="2971800" cy="461665"/>
          </a:xfrm>
          <a:prstGeom prst="rect">
            <a:avLst/>
          </a:prstGeom>
          <a:noFill/>
        </p:spPr>
        <p:txBody>
          <a:bodyPr wrap="square" rtlCol="0">
            <a:spAutoFit/>
          </a:bodyPr>
          <a:lstStyle/>
          <a:p>
            <a:r>
              <a:rPr lang="en-US" sz="2400" b="1" dirty="0"/>
              <a:t>Natural Communities</a:t>
            </a:r>
            <a:endParaRPr lang="en-US" sz="2400" dirty="0"/>
          </a:p>
        </p:txBody>
      </p:sp>
      <p:sp>
        <p:nvSpPr>
          <p:cNvPr id="12" name="TextBox 11"/>
          <p:cNvSpPr txBox="1"/>
          <p:nvPr/>
        </p:nvSpPr>
        <p:spPr>
          <a:xfrm>
            <a:off x="6553200" y="675037"/>
            <a:ext cx="1219200" cy="461665"/>
          </a:xfrm>
          <a:prstGeom prst="rect">
            <a:avLst/>
          </a:prstGeom>
          <a:noFill/>
        </p:spPr>
        <p:txBody>
          <a:bodyPr wrap="square" rtlCol="0">
            <a:spAutoFit/>
          </a:bodyPr>
          <a:lstStyle/>
          <a:p>
            <a:r>
              <a:rPr lang="en-US" sz="2400" b="1" dirty="0"/>
              <a:t>Species</a:t>
            </a:r>
          </a:p>
        </p:txBody>
      </p:sp>
    </p:spTree>
    <p:extLst>
      <p:ext uri="{BB962C8B-B14F-4D97-AF65-F5344CB8AC3E}">
        <p14:creationId xmlns:p14="http://schemas.microsoft.com/office/powerpoint/2010/main" val="459107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37" y="4625230"/>
            <a:ext cx="2604163" cy="1953123"/>
          </a:xfrm>
          <a:prstGeom prst="rect">
            <a:avLst/>
          </a:prstGeom>
          <a:ln w="15875">
            <a:solidFill>
              <a:srgbClr val="000000"/>
            </a:solidFill>
          </a:ln>
        </p:spPr>
      </p:pic>
      <p:sp>
        <p:nvSpPr>
          <p:cNvPr id="6" name="TextBox 5">
            <a:extLst>
              <a:ext uri="{FF2B5EF4-FFF2-40B4-BE49-F238E27FC236}">
                <a16:creationId xmlns:a16="http://schemas.microsoft.com/office/drawing/2014/main" id="{DB4F7DAA-0E49-4C90-9100-963C0D21C83F}"/>
              </a:ext>
            </a:extLst>
          </p:cNvPr>
          <p:cNvSpPr txBox="1"/>
          <p:nvPr/>
        </p:nvSpPr>
        <p:spPr>
          <a:xfrm>
            <a:off x="2667000" y="159945"/>
            <a:ext cx="5022846" cy="461665"/>
          </a:xfrm>
          <a:prstGeom prst="rect">
            <a:avLst/>
          </a:prstGeom>
          <a:noFill/>
        </p:spPr>
        <p:txBody>
          <a:bodyPr wrap="square" rtlCol="0">
            <a:spAutoFit/>
          </a:bodyPr>
          <a:lstStyle/>
          <a:p>
            <a:r>
              <a:rPr lang="en-US" sz="2400" b="1" dirty="0">
                <a:solidFill>
                  <a:srgbClr val="000000"/>
                </a:solidFill>
              </a:rPr>
              <a:t>Natural Communities</a:t>
            </a:r>
          </a:p>
        </p:txBody>
      </p:sp>
      <p:pic>
        <p:nvPicPr>
          <p:cNvPr id="7" name="Picture 6">
            <a:extLst>
              <a:ext uri="{FF2B5EF4-FFF2-40B4-BE49-F238E27FC236}">
                <a16:creationId xmlns:a16="http://schemas.microsoft.com/office/drawing/2014/main" id="{719E70EB-C528-4373-9C28-8A1ED977B4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7492" y="708660"/>
            <a:ext cx="4204162" cy="5440680"/>
          </a:xfrm>
          <a:prstGeom prst="rect">
            <a:avLst/>
          </a:prstGeom>
        </p:spPr>
      </p:pic>
      <p:sp>
        <p:nvSpPr>
          <p:cNvPr id="9" name="TextBox 8">
            <a:extLst>
              <a:ext uri="{FF2B5EF4-FFF2-40B4-BE49-F238E27FC236}">
                <a16:creationId xmlns:a16="http://schemas.microsoft.com/office/drawing/2014/main" id="{8A23EFAE-CD2A-498D-9DD9-6A7B6DD9055F}"/>
              </a:ext>
            </a:extLst>
          </p:cNvPr>
          <p:cNvSpPr txBox="1"/>
          <p:nvPr/>
        </p:nvSpPr>
        <p:spPr>
          <a:xfrm>
            <a:off x="221688" y="612901"/>
            <a:ext cx="4197912" cy="3847207"/>
          </a:xfrm>
          <a:prstGeom prst="rect">
            <a:avLst/>
          </a:prstGeom>
          <a:noFill/>
        </p:spPr>
        <p:txBody>
          <a:bodyPr wrap="square" rtlCol="0">
            <a:spAutoFit/>
          </a:bodyPr>
          <a:lstStyle/>
          <a:p>
            <a:r>
              <a:rPr lang="en-US" b="1" i="1" dirty="0">
                <a:solidFill>
                  <a:srgbClr val="000000"/>
                </a:solidFill>
              </a:rPr>
              <a:t>Vermont’s original natural habitats</a:t>
            </a:r>
          </a:p>
          <a:p>
            <a:endParaRPr lang="en-US" sz="1000" b="1" i="1" dirty="0">
              <a:solidFill>
                <a:srgbClr val="000000"/>
              </a:solidFill>
            </a:endParaRPr>
          </a:p>
          <a:p>
            <a:r>
              <a:rPr lang="en-US" b="1" i="1" dirty="0"/>
              <a:t>All examples of rare types and 50% of the examples of more common types</a:t>
            </a:r>
          </a:p>
          <a:p>
            <a:endParaRPr lang="en-US" sz="1000" b="1" i="1" dirty="0"/>
          </a:p>
          <a:p>
            <a:r>
              <a:rPr lang="en-US" b="1" i="1" dirty="0"/>
              <a:t>Matrix forests conserved by forest blocks and old forests</a:t>
            </a:r>
          </a:p>
          <a:p>
            <a:endParaRPr lang="en-US" sz="1000" dirty="0">
              <a:solidFill>
                <a:srgbClr val="000000"/>
              </a:solidFill>
            </a:endParaRPr>
          </a:p>
          <a:p>
            <a:r>
              <a:rPr lang="en-US" b="1" i="1" dirty="0">
                <a:solidFill>
                  <a:srgbClr val="000000"/>
                </a:solidFill>
              </a:rPr>
              <a:t>Ecological Functions</a:t>
            </a:r>
            <a:r>
              <a:rPr lang="en-US" dirty="0">
                <a:solidFill>
                  <a:srgbClr val="000000"/>
                </a:solidFill>
              </a:rPr>
              <a:t>: </a:t>
            </a:r>
          </a:p>
          <a:p>
            <a:endParaRPr lang="en-US" sz="800" dirty="0">
              <a:solidFill>
                <a:srgbClr val="000000"/>
              </a:solidFill>
            </a:endParaRPr>
          </a:p>
          <a:p>
            <a:pPr marL="285750" indent="-285750">
              <a:buFont typeface="Arial" panose="020B0604020202020204" pitchFamily="34" charset="0"/>
              <a:buChar char="•"/>
            </a:pPr>
            <a:r>
              <a:rPr lang="en-US" dirty="0"/>
              <a:t>Coarse filters for the majority of our native species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Places that will always support unique assemblages of biodiversity, even in a changing climate</a:t>
            </a:r>
          </a:p>
        </p:txBody>
      </p:sp>
      <p:pic>
        <p:nvPicPr>
          <p:cNvPr id="5" name="Picture 4">
            <a:extLst>
              <a:ext uri="{FF2B5EF4-FFF2-40B4-BE49-F238E27FC236}">
                <a16:creationId xmlns:a16="http://schemas.microsoft.com/office/drawing/2014/main" id="{356C5EE1-9867-4F06-B853-85A8DFF01A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52545" y="4128116"/>
            <a:ext cx="1971857" cy="2654423"/>
          </a:xfrm>
          <a:prstGeom prst="rect">
            <a:avLst/>
          </a:prstGeom>
          <a:ln w="15875">
            <a:solidFill>
              <a:srgbClr val="000000"/>
            </a:solidFill>
          </a:ln>
        </p:spPr>
      </p:pic>
    </p:spTree>
    <p:extLst>
      <p:ext uri="{BB962C8B-B14F-4D97-AF65-F5344CB8AC3E}">
        <p14:creationId xmlns:p14="http://schemas.microsoft.com/office/powerpoint/2010/main" val="1206355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570740-B8DB-4003-B26E-4EC9D97413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42568"/>
            <a:ext cx="4000500" cy="5334000"/>
          </a:xfrm>
          <a:prstGeom prst="rect">
            <a:avLst/>
          </a:prstGeom>
          <a:ln w="15875">
            <a:solidFill>
              <a:schemeClr val="tx1"/>
            </a:solidFill>
          </a:ln>
        </p:spPr>
      </p:pic>
      <p:pic>
        <p:nvPicPr>
          <p:cNvPr id="3" name="Picture 2">
            <a:extLst>
              <a:ext uri="{FF2B5EF4-FFF2-40B4-BE49-F238E27FC236}">
                <a16:creationId xmlns:a16="http://schemas.microsoft.com/office/drawing/2014/main" id="{DAE8036E-9EEF-47FE-ACE2-6B2DA28627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3799" y="2762250"/>
            <a:ext cx="5270909" cy="3953182"/>
          </a:xfrm>
          <a:prstGeom prst="rect">
            <a:avLst/>
          </a:prstGeom>
          <a:ln w="15875">
            <a:solidFill>
              <a:schemeClr val="tx1"/>
            </a:solidFill>
          </a:ln>
        </p:spPr>
      </p:pic>
    </p:spTree>
    <p:extLst>
      <p:ext uri="{BB962C8B-B14F-4D97-AF65-F5344CB8AC3E}">
        <p14:creationId xmlns:p14="http://schemas.microsoft.com/office/powerpoint/2010/main" val="11695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sky, mountain&#10;&#10;Description automatically generated">
            <a:extLst>
              <a:ext uri="{FF2B5EF4-FFF2-40B4-BE49-F238E27FC236}">
                <a16:creationId xmlns:a16="http://schemas.microsoft.com/office/drawing/2014/main" id="{1E2B891A-3104-4B1F-AD6F-A41DC41484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506" y="94129"/>
            <a:ext cx="8892988" cy="6669741"/>
          </a:xfrm>
          <a:prstGeom prst="rect">
            <a:avLst/>
          </a:prstGeom>
          <a:ln>
            <a:solidFill>
              <a:schemeClr val="tx1"/>
            </a:solidFill>
          </a:ln>
        </p:spPr>
      </p:pic>
    </p:spTree>
    <p:extLst>
      <p:ext uri="{BB962C8B-B14F-4D97-AF65-F5344CB8AC3E}">
        <p14:creationId xmlns:p14="http://schemas.microsoft.com/office/powerpoint/2010/main" val="3464390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25646-332A-4142-A1F2-AB2DE08F386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8600" y="247650"/>
            <a:ext cx="8686800" cy="6515100"/>
          </a:xfrm>
          <a:prstGeom prst="rect">
            <a:avLst/>
          </a:prstGeom>
          <a:ln w="15875">
            <a:solidFill>
              <a:srgbClr val="000000"/>
            </a:solidFill>
          </a:ln>
        </p:spPr>
      </p:pic>
    </p:spTree>
    <p:extLst>
      <p:ext uri="{BB962C8B-B14F-4D97-AF65-F5344CB8AC3E}">
        <p14:creationId xmlns:p14="http://schemas.microsoft.com/office/powerpoint/2010/main" val="1728138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60AA2-9E3E-41B3-A748-1191529E37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0600" y="758986"/>
            <a:ext cx="4174724" cy="6022814"/>
          </a:xfrm>
          <a:prstGeom prst="rect">
            <a:avLst/>
          </a:prstGeom>
          <a:ln w="15875">
            <a:solidFill>
              <a:schemeClr val="tx1"/>
            </a:solidFill>
          </a:ln>
        </p:spPr>
      </p:pic>
      <p:pic>
        <p:nvPicPr>
          <p:cNvPr id="7" name="Picture 6">
            <a:extLst>
              <a:ext uri="{FF2B5EF4-FFF2-40B4-BE49-F238E27FC236}">
                <a16:creationId xmlns:a16="http://schemas.microsoft.com/office/drawing/2014/main" id="{852B115C-7ABE-47CF-9215-E76A9D3DCD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 y="419100"/>
            <a:ext cx="4514850" cy="6019800"/>
          </a:xfrm>
          <a:prstGeom prst="rect">
            <a:avLst/>
          </a:prstGeom>
          <a:ln w="15875">
            <a:solidFill>
              <a:schemeClr val="tx1"/>
            </a:solidFill>
          </a:ln>
        </p:spPr>
      </p:pic>
    </p:spTree>
    <p:extLst>
      <p:ext uri="{BB962C8B-B14F-4D97-AF65-F5344CB8AC3E}">
        <p14:creationId xmlns:p14="http://schemas.microsoft.com/office/powerpoint/2010/main" val="3264000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orest&#10;&#10;Description automatically generated">
            <a:extLst>
              <a:ext uri="{FF2B5EF4-FFF2-40B4-BE49-F238E27FC236}">
                <a16:creationId xmlns:a16="http://schemas.microsoft.com/office/drawing/2014/main" id="{08200C40-AEA5-4CE1-A143-2B30E4CCC3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341" y="125506"/>
            <a:ext cx="8833224" cy="6624918"/>
          </a:xfrm>
          <a:prstGeom prst="rect">
            <a:avLst/>
          </a:prstGeom>
          <a:ln>
            <a:solidFill>
              <a:schemeClr val="tx1"/>
            </a:solidFill>
          </a:ln>
        </p:spPr>
      </p:pic>
    </p:spTree>
    <p:extLst>
      <p:ext uri="{BB962C8B-B14F-4D97-AF65-F5344CB8AC3E}">
        <p14:creationId xmlns:p14="http://schemas.microsoft.com/office/powerpoint/2010/main" val="3240307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10;&#10;Description automatically generated">
            <a:extLst>
              <a:ext uri="{FF2B5EF4-FFF2-40B4-BE49-F238E27FC236}">
                <a16:creationId xmlns:a16="http://schemas.microsoft.com/office/drawing/2014/main" id="{230391B6-9075-4DE7-ABAF-5F54098E3B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83" y="125507"/>
            <a:ext cx="4984376" cy="3738282"/>
          </a:xfrm>
          <a:prstGeom prst="rect">
            <a:avLst/>
          </a:prstGeom>
          <a:ln>
            <a:solidFill>
              <a:schemeClr val="tx1"/>
            </a:solidFill>
          </a:ln>
        </p:spPr>
      </p:pic>
      <p:pic>
        <p:nvPicPr>
          <p:cNvPr id="3" name="Picture 2" descr="A tree in a forest&#10;&#10;Description automatically generated">
            <a:extLst>
              <a:ext uri="{FF2B5EF4-FFF2-40B4-BE49-F238E27FC236}">
                <a16:creationId xmlns:a16="http://schemas.microsoft.com/office/drawing/2014/main" id="{B6A7F1D7-6602-45F3-B2D4-709CFDC438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2447" y="2516840"/>
            <a:ext cx="5620870" cy="4215653"/>
          </a:xfrm>
          <a:prstGeom prst="rect">
            <a:avLst/>
          </a:prstGeom>
          <a:ln>
            <a:solidFill>
              <a:schemeClr val="tx1"/>
            </a:solidFill>
          </a:ln>
        </p:spPr>
      </p:pic>
    </p:spTree>
    <p:extLst>
      <p:ext uri="{BB962C8B-B14F-4D97-AF65-F5344CB8AC3E}">
        <p14:creationId xmlns:p14="http://schemas.microsoft.com/office/powerpoint/2010/main" val="4259181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CF7C100-5411-4FC6-B5E0-0DD5C090508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0682" y="80889"/>
            <a:ext cx="5641513" cy="42311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5" descr="A body of water surrounded by trees&#10;&#10;Description automatically generated">
            <a:extLst>
              <a:ext uri="{FF2B5EF4-FFF2-40B4-BE49-F238E27FC236}">
                <a16:creationId xmlns:a16="http://schemas.microsoft.com/office/drawing/2014/main" id="{6587353D-7B4E-42C6-89FF-8BD08466FA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5153" y="2998487"/>
            <a:ext cx="5038165" cy="3778624"/>
          </a:xfrm>
          <a:prstGeom prst="rect">
            <a:avLst/>
          </a:prstGeom>
          <a:ln>
            <a:solidFill>
              <a:schemeClr val="tx1"/>
            </a:solidFill>
          </a:ln>
        </p:spPr>
      </p:pic>
    </p:spTree>
    <p:extLst>
      <p:ext uri="{BB962C8B-B14F-4D97-AF65-F5344CB8AC3E}">
        <p14:creationId xmlns:p14="http://schemas.microsoft.com/office/powerpoint/2010/main" val="725307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in the middle of a lush green forest&#10;&#10;Description automatically generated">
            <a:extLst>
              <a:ext uri="{FF2B5EF4-FFF2-40B4-BE49-F238E27FC236}">
                <a16:creationId xmlns:a16="http://schemas.microsoft.com/office/drawing/2014/main" id="{371B7CAF-5F63-4303-A059-F9C2E7EE72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129" y="132591"/>
            <a:ext cx="5770880" cy="4328160"/>
          </a:xfrm>
          <a:prstGeom prst="rect">
            <a:avLst/>
          </a:prstGeom>
          <a:ln>
            <a:solidFill>
              <a:schemeClr val="tx1"/>
            </a:solidFill>
          </a:ln>
        </p:spPr>
      </p:pic>
      <p:pic>
        <p:nvPicPr>
          <p:cNvPr id="2" name="Picture 1">
            <a:extLst>
              <a:ext uri="{FF2B5EF4-FFF2-40B4-BE49-F238E27FC236}">
                <a16:creationId xmlns:a16="http://schemas.microsoft.com/office/drawing/2014/main" id="{F4828483-4043-4BF8-B093-DE4521BE38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3048000"/>
            <a:ext cx="4939071" cy="3704303"/>
          </a:xfrm>
          <a:prstGeom prst="rect">
            <a:avLst/>
          </a:prstGeom>
          <a:ln w="15875">
            <a:solidFill>
              <a:schemeClr val="tx1"/>
            </a:solidFill>
          </a:ln>
        </p:spPr>
      </p:pic>
    </p:spTree>
    <p:extLst>
      <p:ext uri="{BB962C8B-B14F-4D97-AF65-F5344CB8AC3E}">
        <p14:creationId xmlns:p14="http://schemas.microsoft.com/office/powerpoint/2010/main" val="283077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880" y="381000"/>
            <a:ext cx="8458200" cy="2739211"/>
          </a:xfrm>
          <a:prstGeom prst="rect">
            <a:avLst/>
          </a:prstGeom>
          <a:noFill/>
        </p:spPr>
        <p:txBody>
          <a:bodyPr wrap="square" rtlCol="0">
            <a:spAutoFit/>
          </a:bodyPr>
          <a:lstStyle/>
          <a:p>
            <a:r>
              <a:rPr lang="en-US" sz="3200" b="1" dirty="0"/>
              <a:t>Threats to Biological Diversity</a:t>
            </a:r>
          </a:p>
          <a:p>
            <a:pPr marL="914400" lvl="1" indent="-457200">
              <a:buFont typeface="Arial" panose="020B0604020202020204" pitchFamily="34" charset="0"/>
              <a:buChar char="•"/>
            </a:pPr>
            <a:r>
              <a:rPr lang="en-US" sz="2800" b="1" dirty="0"/>
              <a:t>Population growth</a:t>
            </a:r>
          </a:p>
          <a:p>
            <a:pPr marL="914400" lvl="1" indent="-457200">
              <a:buFont typeface="Arial" panose="020B0604020202020204" pitchFamily="34" charset="0"/>
              <a:buChar char="•"/>
            </a:pPr>
            <a:r>
              <a:rPr lang="en-US" sz="2800" b="1" dirty="0"/>
              <a:t>Habitat loss</a:t>
            </a:r>
          </a:p>
          <a:p>
            <a:pPr marL="914400" lvl="1" indent="-457200">
              <a:buFont typeface="Arial" panose="020B0604020202020204" pitchFamily="34" charset="0"/>
              <a:buChar char="•"/>
            </a:pPr>
            <a:r>
              <a:rPr lang="en-US" sz="2800" b="1" dirty="0"/>
              <a:t>Habitat fragmentation</a:t>
            </a:r>
          </a:p>
          <a:p>
            <a:pPr marL="914400" lvl="1" indent="-457200">
              <a:buFont typeface="Arial" panose="020B0604020202020204" pitchFamily="34" charset="0"/>
              <a:buChar char="•"/>
            </a:pPr>
            <a:r>
              <a:rPr lang="en-US" sz="2800" b="1" dirty="0"/>
              <a:t>Non-native, invasive species</a:t>
            </a:r>
          </a:p>
          <a:p>
            <a:pPr marL="914400" lvl="1" indent="-457200">
              <a:buFont typeface="Arial" panose="020B0604020202020204" pitchFamily="34" charset="0"/>
              <a:buChar char="•"/>
            </a:pPr>
            <a:r>
              <a:rPr lang="en-US" sz="2800" b="1" dirty="0"/>
              <a:t>Climate change – direct and compounding effects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3074974"/>
            <a:ext cx="2725949" cy="36381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5856" y="3130499"/>
            <a:ext cx="4262261" cy="20776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155820" y="4966899"/>
            <a:ext cx="1447800" cy="276999"/>
          </a:xfrm>
          <a:prstGeom prst="rect">
            <a:avLst/>
          </a:prstGeom>
          <a:noFill/>
        </p:spPr>
        <p:txBody>
          <a:bodyPr wrap="square" rtlCol="0">
            <a:spAutoFit/>
          </a:bodyPr>
          <a:lstStyle/>
          <a:p>
            <a:r>
              <a:rPr lang="en-US" sz="1200" dirty="0"/>
              <a:t>NASA</a:t>
            </a:r>
          </a:p>
        </p:txBody>
      </p:sp>
      <p:pic>
        <p:nvPicPr>
          <p:cNvPr id="11" name="Picture 2">
            <a:extLst>
              <a:ext uri="{FF2B5EF4-FFF2-40B4-BE49-F238E27FC236}">
                <a16:creationId xmlns:a16="http://schemas.microsoft.com/office/drawing/2014/main" id="{F520604E-0CEA-48DD-B10A-0FF27B0C5B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3995" y="493059"/>
            <a:ext cx="2896554" cy="20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41872" y="3183009"/>
            <a:ext cx="2011328" cy="26843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insect on the ground&#10;&#10;Description automatically generated">
            <a:extLst>
              <a:ext uri="{FF2B5EF4-FFF2-40B4-BE49-F238E27FC236}">
                <a16:creationId xmlns:a16="http://schemas.microsoft.com/office/drawing/2014/main" id="{7928AF9F-8CD9-4D3A-B797-6D049877A3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8576" y="5257650"/>
            <a:ext cx="2866411" cy="1556323"/>
          </a:xfrm>
          <a:prstGeom prst="rect">
            <a:avLst/>
          </a:prstGeom>
          <a:ln>
            <a:solidFill>
              <a:schemeClr val="tx1"/>
            </a:solidFill>
          </a:ln>
        </p:spPr>
      </p:pic>
      <p:sp>
        <p:nvSpPr>
          <p:cNvPr id="5" name="TextBox 4">
            <a:extLst>
              <a:ext uri="{FF2B5EF4-FFF2-40B4-BE49-F238E27FC236}">
                <a16:creationId xmlns:a16="http://schemas.microsoft.com/office/drawing/2014/main" id="{229D1E4C-FE5F-4A78-BE75-295DD27F4D90}"/>
              </a:ext>
            </a:extLst>
          </p:cNvPr>
          <p:cNvSpPr txBox="1"/>
          <p:nvPr/>
        </p:nvSpPr>
        <p:spPr>
          <a:xfrm rot="19437576">
            <a:off x="270119" y="6073071"/>
            <a:ext cx="1219200" cy="369332"/>
          </a:xfrm>
          <a:prstGeom prst="rect">
            <a:avLst/>
          </a:prstGeom>
          <a:noFill/>
        </p:spPr>
        <p:txBody>
          <a:bodyPr wrap="square" rtlCol="0">
            <a:spAutoFit/>
          </a:bodyPr>
          <a:lstStyle/>
          <a:p>
            <a:r>
              <a:rPr lang="en-US" b="1" dirty="0">
                <a:solidFill>
                  <a:srgbClr val="FFFF00"/>
                </a:solidFill>
              </a:rPr>
              <a:t>New!</a:t>
            </a:r>
          </a:p>
        </p:txBody>
      </p:sp>
    </p:spTree>
    <p:extLst>
      <p:ext uri="{BB962C8B-B14F-4D97-AF65-F5344CB8AC3E}">
        <p14:creationId xmlns:p14="http://schemas.microsoft.com/office/powerpoint/2010/main" val="3976634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061437-E058-4515-8E81-55AC41F3DC0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832" y="152400"/>
            <a:ext cx="4435168" cy="4419600"/>
          </a:xfrm>
          <a:prstGeom prst="rect">
            <a:avLst/>
          </a:prstGeom>
          <a:ln w="15875">
            <a:solidFill>
              <a:schemeClr val="tx1"/>
            </a:solidFill>
          </a:ln>
        </p:spPr>
      </p:pic>
      <p:pic>
        <p:nvPicPr>
          <p:cNvPr id="2" name="Picture 1">
            <a:extLst>
              <a:ext uri="{FF2B5EF4-FFF2-40B4-BE49-F238E27FC236}">
                <a16:creationId xmlns:a16="http://schemas.microsoft.com/office/drawing/2014/main" id="{6A7E26FB-93D8-4F4D-93D3-80B9A05B5A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3726" y="2705644"/>
            <a:ext cx="5333274" cy="3999956"/>
          </a:xfrm>
          <a:prstGeom prst="rect">
            <a:avLst/>
          </a:prstGeom>
          <a:ln w="15875">
            <a:solidFill>
              <a:schemeClr val="tx1"/>
            </a:solidFill>
          </a:ln>
        </p:spPr>
      </p:pic>
    </p:spTree>
    <p:extLst>
      <p:ext uri="{BB962C8B-B14F-4D97-AF65-F5344CB8AC3E}">
        <p14:creationId xmlns:p14="http://schemas.microsoft.com/office/powerpoint/2010/main" val="1775826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4F7DAA-0E49-4C90-9100-963C0D21C83F}"/>
              </a:ext>
            </a:extLst>
          </p:cNvPr>
          <p:cNvSpPr txBox="1"/>
          <p:nvPr/>
        </p:nvSpPr>
        <p:spPr>
          <a:xfrm>
            <a:off x="2667000" y="159945"/>
            <a:ext cx="5022846" cy="461665"/>
          </a:xfrm>
          <a:prstGeom prst="rect">
            <a:avLst/>
          </a:prstGeom>
          <a:noFill/>
        </p:spPr>
        <p:txBody>
          <a:bodyPr wrap="square" rtlCol="0">
            <a:spAutoFit/>
          </a:bodyPr>
          <a:lstStyle/>
          <a:p>
            <a:r>
              <a:rPr lang="en-US" sz="2400" b="1" dirty="0">
                <a:solidFill>
                  <a:srgbClr val="000000"/>
                </a:solidFill>
              </a:rPr>
              <a:t>Young and Old Forests</a:t>
            </a:r>
          </a:p>
        </p:txBody>
      </p:sp>
      <p:sp>
        <p:nvSpPr>
          <p:cNvPr id="9" name="TextBox 8">
            <a:extLst>
              <a:ext uri="{FF2B5EF4-FFF2-40B4-BE49-F238E27FC236}">
                <a16:creationId xmlns:a16="http://schemas.microsoft.com/office/drawing/2014/main" id="{8A23EFAE-CD2A-498D-9DD9-6A7B6DD9055F}"/>
              </a:ext>
            </a:extLst>
          </p:cNvPr>
          <p:cNvSpPr txBox="1"/>
          <p:nvPr/>
        </p:nvSpPr>
        <p:spPr>
          <a:xfrm>
            <a:off x="221688" y="612901"/>
            <a:ext cx="4197912" cy="4001095"/>
          </a:xfrm>
          <a:prstGeom prst="rect">
            <a:avLst/>
          </a:prstGeom>
          <a:noFill/>
        </p:spPr>
        <p:txBody>
          <a:bodyPr wrap="square" rtlCol="0">
            <a:spAutoFit/>
          </a:bodyPr>
          <a:lstStyle/>
          <a:p>
            <a:r>
              <a:rPr lang="en-US" b="1" i="1" dirty="0">
                <a:solidFill>
                  <a:srgbClr val="000000"/>
                </a:solidFill>
              </a:rPr>
              <a:t>Young and old forests support a great diversity of species and ecological processes</a:t>
            </a:r>
          </a:p>
          <a:p>
            <a:endParaRPr lang="en-US" sz="1000" b="1" i="1" dirty="0">
              <a:solidFill>
                <a:srgbClr val="000000"/>
              </a:solidFill>
            </a:endParaRPr>
          </a:p>
          <a:p>
            <a:r>
              <a:rPr lang="en-US" b="1" i="1" dirty="0"/>
              <a:t>Target of 3-5% young forest and 10% old forest, distributed across Vermont and proportional to matrix forest types</a:t>
            </a:r>
          </a:p>
          <a:p>
            <a:endParaRPr lang="en-US" sz="1000" dirty="0">
              <a:solidFill>
                <a:srgbClr val="000000"/>
              </a:solidFill>
            </a:endParaRPr>
          </a:p>
          <a:p>
            <a:r>
              <a:rPr lang="en-US" b="1" i="1" dirty="0">
                <a:solidFill>
                  <a:srgbClr val="000000"/>
                </a:solidFill>
              </a:rPr>
              <a:t>Ecological Functions</a:t>
            </a:r>
            <a:r>
              <a:rPr lang="en-US" dirty="0">
                <a:solidFill>
                  <a:srgbClr val="000000"/>
                </a:solidFill>
              </a:rPr>
              <a:t>: </a:t>
            </a:r>
          </a:p>
          <a:p>
            <a:pPr marL="285750" indent="-285750">
              <a:buFont typeface="Arial" panose="020B0604020202020204" pitchFamily="34" charset="0"/>
              <a:buChar char="•"/>
            </a:pPr>
            <a:r>
              <a:rPr lang="en-US" dirty="0"/>
              <a:t>Young forests are habitat for many wildlife species, especially birds</a:t>
            </a:r>
          </a:p>
          <a:p>
            <a:pPr marL="285750" indent="-285750">
              <a:buFont typeface="Arial" panose="020B0604020202020204" pitchFamily="34" charset="0"/>
              <a:buChar char="•"/>
            </a:pPr>
            <a:r>
              <a:rPr lang="en-US" dirty="0"/>
              <a:t>Old forests have complex and diverse habitats, contribute to clean air and water, and are particularly resilient to change</a:t>
            </a:r>
          </a:p>
        </p:txBody>
      </p:sp>
      <p:pic>
        <p:nvPicPr>
          <p:cNvPr id="10" name="Picture 9">
            <a:extLst>
              <a:ext uri="{FF2B5EF4-FFF2-40B4-BE49-F238E27FC236}">
                <a16:creationId xmlns:a16="http://schemas.microsoft.com/office/drawing/2014/main" id="{687B20BB-12C2-4430-A773-579B8DA1B5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101" y="4846677"/>
            <a:ext cx="2468500" cy="1851377"/>
          </a:xfrm>
          <a:prstGeom prst="rect">
            <a:avLst/>
          </a:prstGeom>
          <a:ln w="15875">
            <a:solidFill>
              <a:schemeClr val="tx1"/>
            </a:solidFill>
          </a:ln>
        </p:spPr>
      </p:pic>
      <p:pic>
        <p:nvPicPr>
          <p:cNvPr id="11" name="Picture 10">
            <a:extLst>
              <a:ext uri="{FF2B5EF4-FFF2-40B4-BE49-F238E27FC236}">
                <a16:creationId xmlns:a16="http://schemas.microsoft.com/office/drawing/2014/main" id="{8B3120D9-65F0-4A6B-9DBA-B1CF6345C9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3078" y="4472102"/>
            <a:ext cx="2468500" cy="1851375"/>
          </a:xfrm>
          <a:prstGeom prst="rect">
            <a:avLst/>
          </a:prstGeom>
          <a:ln w="15875">
            <a:solidFill>
              <a:schemeClr val="tx1"/>
            </a:solidFill>
          </a:ln>
        </p:spPr>
      </p:pic>
      <p:pic>
        <p:nvPicPr>
          <p:cNvPr id="8" name="Picture 7">
            <a:extLst>
              <a:ext uri="{FF2B5EF4-FFF2-40B4-BE49-F238E27FC236}">
                <a16:creationId xmlns:a16="http://schemas.microsoft.com/office/drawing/2014/main" id="{FDEF92AE-6AE1-4F62-AF60-0AD5923B37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27985" y="612711"/>
            <a:ext cx="4753872" cy="6152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2936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52B04AB-5297-4A59-A114-5E1E0A2F659D}"/>
              </a:ext>
            </a:extLst>
          </p:cNvPr>
          <p:cNvSpPr txBox="1"/>
          <p:nvPr/>
        </p:nvSpPr>
        <p:spPr>
          <a:xfrm>
            <a:off x="221688" y="612901"/>
            <a:ext cx="4197912" cy="3447098"/>
          </a:xfrm>
          <a:prstGeom prst="rect">
            <a:avLst/>
          </a:prstGeom>
          <a:noFill/>
        </p:spPr>
        <p:txBody>
          <a:bodyPr wrap="square" rtlCol="0">
            <a:spAutoFit/>
          </a:bodyPr>
          <a:lstStyle/>
          <a:p>
            <a:r>
              <a:rPr lang="en-US" b="1" i="1" dirty="0">
                <a:solidFill>
                  <a:srgbClr val="000000"/>
                </a:solidFill>
              </a:rPr>
              <a:t>The river and stream segments, and lakes and ponds that make unique contributions to biological diversity</a:t>
            </a:r>
          </a:p>
          <a:p>
            <a:endParaRPr lang="en-US" sz="1000" b="1" i="1" dirty="0">
              <a:solidFill>
                <a:srgbClr val="000000"/>
              </a:solidFill>
            </a:endParaRPr>
          </a:p>
          <a:p>
            <a:r>
              <a:rPr lang="en-US" b="1" i="1" dirty="0"/>
              <a:t>Need to be conserved as part of the larger network of surface waters and riparian areas</a:t>
            </a:r>
          </a:p>
          <a:p>
            <a:endParaRPr lang="en-US" sz="1000" dirty="0">
              <a:solidFill>
                <a:srgbClr val="000000"/>
              </a:solidFill>
            </a:endParaRPr>
          </a:p>
          <a:p>
            <a:r>
              <a:rPr lang="en-US" b="1" i="1" dirty="0">
                <a:solidFill>
                  <a:srgbClr val="000000"/>
                </a:solidFill>
              </a:rPr>
              <a:t>Ecological Functions</a:t>
            </a:r>
            <a:r>
              <a:rPr lang="en-US" dirty="0">
                <a:solidFill>
                  <a:srgbClr val="000000"/>
                </a:solidFill>
              </a:rPr>
              <a:t>: </a:t>
            </a:r>
          </a:p>
          <a:p>
            <a:pPr marL="285750" indent="-285750">
              <a:buFont typeface="Arial" panose="020B0604020202020204" pitchFamily="34" charset="0"/>
              <a:buChar char="•"/>
            </a:pPr>
            <a:r>
              <a:rPr lang="en-US" dirty="0"/>
              <a:t>Habitat for rare and specialist species</a:t>
            </a:r>
          </a:p>
          <a:p>
            <a:pPr marL="285750" indent="-285750">
              <a:buFont typeface="Arial" panose="020B0604020202020204" pitchFamily="34" charset="0"/>
              <a:buChar char="•"/>
            </a:pPr>
            <a:r>
              <a:rPr lang="en-US" dirty="0"/>
              <a:t>Conserve the stage (physical diversity) of aquatic systems</a:t>
            </a:r>
          </a:p>
          <a:p>
            <a:pPr marL="285750" indent="-285750">
              <a:buFont typeface="Arial" panose="020B0604020202020204" pitchFamily="34" charset="0"/>
              <a:buChar char="•"/>
            </a:pPr>
            <a:r>
              <a:rPr lang="en-US" dirty="0"/>
              <a:t>Cold water refugia </a:t>
            </a:r>
          </a:p>
        </p:txBody>
      </p:sp>
      <p:sp>
        <p:nvSpPr>
          <p:cNvPr id="6" name="TextBox 5">
            <a:extLst>
              <a:ext uri="{FF2B5EF4-FFF2-40B4-BE49-F238E27FC236}">
                <a16:creationId xmlns:a16="http://schemas.microsoft.com/office/drawing/2014/main" id="{DB4F7DAA-0E49-4C90-9100-963C0D21C83F}"/>
              </a:ext>
            </a:extLst>
          </p:cNvPr>
          <p:cNvSpPr txBox="1"/>
          <p:nvPr/>
        </p:nvSpPr>
        <p:spPr>
          <a:xfrm>
            <a:off x="2667000" y="159945"/>
            <a:ext cx="5022846" cy="461665"/>
          </a:xfrm>
          <a:prstGeom prst="rect">
            <a:avLst/>
          </a:prstGeom>
          <a:noFill/>
        </p:spPr>
        <p:txBody>
          <a:bodyPr wrap="square" rtlCol="0">
            <a:spAutoFit/>
          </a:bodyPr>
          <a:lstStyle/>
          <a:p>
            <a:r>
              <a:rPr lang="en-US" sz="2400" b="1" dirty="0">
                <a:solidFill>
                  <a:srgbClr val="000000"/>
                </a:solidFill>
              </a:rPr>
              <a:t>Aquatic Habitats</a:t>
            </a:r>
          </a:p>
        </p:txBody>
      </p:sp>
      <p:pic>
        <p:nvPicPr>
          <p:cNvPr id="10" name="Picture 9">
            <a:extLst>
              <a:ext uri="{FF2B5EF4-FFF2-40B4-BE49-F238E27FC236}">
                <a16:creationId xmlns:a16="http://schemas.microsoft.com/office/drawing/2014/main" id="{E5859DD4-EC15-4E85-AC1C-108E54E2443B}"/>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87009" y="4175109"/>
            <a:ext cx="3267270" cy="2450453"/>
          </a:xfrm>
          <a:prstGeom prst="rect">
            <a:avLst/>
          </a:prstGeom>
        </p:spPr>
      </p:pic>
      <p:pic>
        <p:nvPicPr>
          <p:cNvPr id="4" name="Picture 3">
            <a:extLst>
              <a:ext uri="{FF2B5EF4-FFF2-40B4-BE49-F238E27FC236}">
                <a16:creationId xmlns:a16="http://schemas.microsoft.com/office/drawing/2014/main" id="{DB95BBA8-9DDA-4E1E-8FDC-560B489585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400" y="777551"/>
            <a:ext cx="4204162" cy="5440680"/>
          </a:xfrm>
          <a:prstGeom prst="rect">
            <a:avLst/>
          </a:prstGeom>
        </p:spPr>
      </p:pic>
    </p:spTree>
    <p:extLst>
      <p:ext uri="{BB962C8B-B14F-4D97-AF65-F5344CB8AC3E}">
        <p14:creationId xmlns:p14="http://schemas.microsoft.com/office/powerpoint/2010/main" val="2099730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4F7DAA-0E49-4C90-9100-963C0D21C83F}"/>
              </a:ext>
            </a:extLst>
          </p:cNvPr>
          <p:cNvSpPr txBox="1"/>
          <p:nvPr/>
        </p:nvSpPr>
        <p:spPr>
          <a:xfrm>
            <a:off x="2667000" y="159945"/>
            <a:ext cx="5022846" cy="461665"/>
          </a:xfrm>
          <a:prstGeom prst="rect">
            <a:avLst/>
          </a:prstGeom>
          <a:noFill/>
        </p:spPr>
        <p:txBody>
          <a:bodyPr wrap="square" rtlCol="0">
            <a:spAutoFit/>
          </a:bodyPr>
          <a:lstStyle/>
          <a:p>
            <a:r>
              <a:rPr lang="en-US" sz="2400" b="1" dirty="0">
                <a:solidFill>
                  <a:srgbClr val="000000"/>
                </a:solidFill>
              </a:rPr>
              <a:t>Wetlands</a:t>
            </a:r>
          </a:p>
        </p:txBody>
      </p:sp>
      <p:pic>
        <p:nvPicPr>
          <p:cNvPr id="5" name="Picture 4">
            <a:extLst>
              <a:ext uri="{FF2B5EF4-FFF2-40B4-BE49-F238E27FC236}">
                <a16:creationId xmlns:a16="http://schemas.microsoft.com/office/drawing/2014/main" id="{65718223-3F64-40F3-8602-9CD9B6C61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394" y="4116516"/>
            <a:ext cx="3940205" cy="2639628"/>
          </a:xfrm>
          <a:prstGeom prst="rect">
            <a:avLst/>
          </a:prstGeom>
          <a:ln w="15875">
            <a:solidFill>
              <a:schemeClr val="tx1"/>
            </a:solidFill>
          </a:ln>
        </p:spPr>
      </p:pic>
      <p:pic>
        <p:nvPicPr>
          <p:cNvPr id="4" name="Picture 3">
            <a:extLst>
              <a:ext uri="{FF2B5EF4-FFF2-40B4-BE49-F238E27FC236}">
                <a16:creationId xmlns:a16="http://schemas.microsoft.com/office/drawing/2014/main" id="{6784A68D-FF25-43FA-AD37-75382ECEC2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685777"/>
            <a:ext cx="4474346" cy="5790330"/>
          </a:xfrm>
          <a:prstGeom prst="rect">
            <a:avLst/>
          </a:prstGeom>
        </p:spPr>
      </p:pic>
      <p:sp>
        <p:nvSpPr>
          <p:cNvPr id="7" name="TextBox 6">
            <a:extLst>
              <a:ext uri="{FF2B5EF4-FFF2-40B4-BE49-F238E27FC236}">
                <a16:creationId xmlns:a16="http://schemas.microsoft.com/office/drawing/2014/main" id="{A2471A90-E742-4588-8BE2-E3EFEA5F75ED}"/>
              </a:ext>
            </a:extLst>
          </p:cNvPr>
          <p:cNvSpPr txBox="1"/>
          <p:nvPr/>
        </p:nvSpPr>
        <p:spPr>
          <a:xfrm>
            <a:off x="221688" y="612901"/>
            <a:ext cx="4197912" cy="3724096"/>
          </a:xfrm>
          <a:prstGeom prst="rect">
            <a:avLst/>
          </a:prstGeom>
          <a:noFill/>
        </p:spPr>
        <p:txBody>
          <a:bodyPr wrap="square" rtlCol="0">
            <a:spAutoFit/>
          </a:bodyPr>
          <a:lstStyle/>
          <a:p>
            <a:r>
              <a:rPr lang="en-US" b="1" i="1" dirty="0">
                <a:solidFill>
                  <a:srgbClr val="000000"/>
                </a:solidFill>
              </a:rPr>
              <a:t>Vermont’s wetlands provide irreplaceable habitats and ecological functions</a:t>
            </a:r>
          </a:p>
          <a:p>
            <a:endParaRPr lang="en-US" sz="1000" b="1" i="1" dirty="0">
              <a:solidFill>
                <a:srgbClr val="000000"/>
              </a:solidFill>
            </a:endParaRPr>
          </a:p>
          <a:p>
            <a:r>
              <a:rPr lang="en-US" b="1" i="1" dirty="0"/>
              <a:t>Almost all of Vermont’s wetlands and vernal pools are highest priority</a:t>
            </a:r>
          </a:p>
          <a:p>
            <a:endParaRPr lang="en-US" sz="1000" dirty="0">
              <a:solidFill>
                <a:srgbClr val="000000"/>
              </a:solidFill>
            </a:endParaRPr>
          </a:p>
          <a:p>
            <a:r>
              <a:rPr lang="en-US" b="1" i="1" dirty="0">
                <a:solidFill>
                  <a:srgbClr val="000000"/>
                </a:solidFill>
              </a:rPr>
              <a:t>Ecological Functions</a:t>
            </a:r>
            <a:r>
              <a:rPr lang="en-US" dirty="0">
                <a:solidFill>
                  <a:srgbClr val="000000"/>
                </a:solidFill>
              </a:rPr>
              <a:t>: </a:t>
            </a:r>
          </a:p>
          <a:p>
            <a:pPr marL="285750" indent="-285750">
              <a:buFont typeface="Arial" panose="020B0604020202020204" pitchFamily="34" charset="0"/>
              <a:buChar char="•"/>
            </a:pPr>
            <a:r>
              <a:rPr lang="en-US" dirty="0"/>
              <a:t>Fish and wildlife habitat</a:t>
            </a:r>
          </a:p>
          <a:p>
            <a:pPr marL="285750" indent="-285750">
              <a:buFont typeface="Arial" panose="020B0604020202020204" pitchFamily="34" charset="0"/>
              <a:buChar char="•"/>
            </a:pPr>
            <a:r>
              <a:rPr lang="en-US" dirty="0"/>
              <a:t>Many rare species are found only in wetlands</a:t>
            </a:r>
          </a:p>
          <a:p>
            <a:pPr marL="285750" indent="-285750">
              <a:buFont typeface="Arial" panose="020B0604020202020204" pitchFamily="34" charset="0"/>
              <a:buChar char="•"/>
            </a:pPr>
            <a:r>
              <a:rPr lang="en-US" dirty="0"/>
              <a:t>Flood protection</a:t>
            </a:r>
          </a:p>
          <a:p>
            <a:pPr marL="285750" indent="-285750">
              <a:buFont typeface="Arial" panose="020B0604020202020204" pitchFamily="34" charset="0"/>
              <a:buChar char="•"/>
            </a:pPr>
            <a:r>
              <a:rPr lang="en-US" dirty="0"/>
              <a:t>Water quality</a:t>
            </a:r>
          </a:p>
          <a:p>
            <a:pPr marL="285750" indent="-285750">
              <a:buFont typeface="Arial" panose="020B0604020202020204" pitchFamily="34" charset="0"/>
              <a:buChar char="•"/>
            </a:pPr>
            <a:r>
              <a:rPr lang="en-US" dirty="0"/>
              <a:t>Ground water protection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24793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9080" y="4810433"/>
            <a:ext cx="1824282" cy="2007314"/>
          </a:xfrm>
          <a:prstGeom prst="rect">
            <a:avLst/>
          </a:prstGeom>
        </p:spPr>
      </p:pic>
      <p:sp>
        <p:nvSpPr>
          <p:cNvPr id="7" name="TextBox 6">
            <a:extLst>
              <a:ext uri="{FF2B5EF4-FFF2-40B4-BE49-F238E27FC236}">
                <a16:creationId xmlns:a16="http://schemas.microsoft.com/office/drawing/2014/main" id="{14835C78-EDBE-4653-8047-68289604053B}"/>
              </a:ext>
            </a:extLst>
          </p:cNvPr>
          <p:cNvSpPr txBox="1"/>
          <p:nvPr/>
        </p:nvSpPr>
        <p:spPr>
          <a:xfrm>
            <a:off x="1828800" y="159945"/>
            <a:ext cx="5861046" cy="461665"/>
          </a:xfrm>
          <a:prstGeom prst="rect">
            <a:avLst/>
          </a:prstGeom>
          <a:noFill/>
        </p:spPr>
        <p:txBody>
          <a:bodyPr wrap="square" rtlCol="0">
            <a:spAutoFit/>
          </a:bodyPr>
          <a:lstStyle/>
          <a:p>
            <a:r>
              <a:rPr lang="en-US" sz="2400" b="1" dirty="0">
                <a:solidFill>
                  <a:srgbClr val="000000"/>
                </a:solidFill>
              </a:rPr>
              <a:t>Grasslands and Shrublands</a:t>
            </a:r>
          </a:p>
        </p:txBody>
      </p:sp>
      <p:pic>
        <p:nvPicPr>
          <p:cNvPr id="3" name="Picture 2">
            <a:extLst>
              <a:ext uri="{FF2B5EF4-FFF2-40B4-BE49-F238E27FC236}">
                <a16:creationId xmlns:a16="http://schemas.microsoft.com/office/drawing/2014/main" id="{F1702F51-24A5-497F-ACC9-8983CB3B96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0759" y="708660"/>
            <a:ext cx="4204162" cy="5440680"/>
          </a:xfrm>
          <a:prstGeom prst="rect">
            <a:avLst/>
          </a:prstGeom>
        </p:spPr>
      </p:pic>
      <p:sp>
        <p:nvSpPr>
          <p:cNvPr id="9" name="TextBox 8">
            <a:extLst>
              <a:ext uri="{FF2B5EF4-FFF2-40B4-BE49-F238E27FC236}">
                <a16:creationId xmlns:a16="http://schemas.microsoft.com/office/drawing/2014/main" id="{75626AE6-7315-46A5-8B37-AB325C0090FB}"/>
              </a:ext>
            </a:extLst>
          </p:cNvPr>
          <p:cNvSpPr txBox="1"/>
          <p:nvPr/>
        </p:nvSpPr>
        <p:spPr>
          <a:xfrm>
            <a:off x="221688" y="612901"/>
            <a:ext cx="4197912" cy="4154984"/>
          </a:xfrm>
          <a:prstGeom prst="rect">
            <a:avLst/>
          </a:prstGeom>
          <a:noFill/>
        </p:spPr>
        <p:txBody>
          <a:bodyPr wrap="square" rtlCol="0">
            <a:spAutoFit/>
          </a:bodyPr>
          <a:lstStyle/>
          <a:p>
            <a:r>
              <a:rPr lang="en-US" b="1" i="1" dirty="0">
                <a:solidFill>
                  <a:srgbClr val="000000"/>
                </a:solidFill>
              </a:rPr>
              <a:t>Grasslands and shrublands are man-made habitats that support a unique set of species</a:t>
            </a:r>
          </a:p>
          <a:p>
            <a:endParaRPr lang="en-US" sz="1000" b="1" i="1" dirty="0">
              <a:solidFill>
                <a:srgbClr val="000000"/>
              </a:solidFill>
            </a:endParaRPr>
          </a:p>
          <a:p>
            <a:r>
              <a:rPr lang="en-US" b="1" i="1" dirty="0"/>
              <a:t>Many bird species that need grasslands or shrublands are in regional decline</a:t>
            </a:r>
          </a:p>
          <a:p>
            <a:endParaRPr lang="en-US" sz="1000" b="1" i="1" dirty="0"/>
          </a:p>
          <a:p>
            <a:r>
              <a:rPr lang="en-US" b="1" i="1" dirty="0"/>
              <a:t>“Lifeboat” of 7,500 acres to ensure these species remain in Vermont</a:t>
            </a:r>
          </a:p>
          <a:p>
            <a:endParaRPr lang="en-US" sz="1000" dirty="0">
              <a:solidFill>
                <a:srgbClr val="000000"/>
              </a:solidFill>
            </a:endParaRPr>
          </a:p>
          <a:p>
            <a:r>
              <a:rPr lang="en-US" b="1" i="1" dirty="0">
                <a:solidFill>
                  <a:srgbClr val="000000"/>
                </a:solidFill>
              </a:rPr>
              <a:t>Ecological Functions</a:t>
            </a:r>
            <a:r>
              <a:rPr lang="en-US" dirty="0">
                <a:solidFill>
                  <a:srgbClr val="000000"/>
                </a:solidFill>
              </a:rPr>
              <a:t>: </a:t>
            </a:r>
          </a:p>
          <a:p>
            <a:pPr marL="285750" indent="-285750">
              <a:buFont typeface="Arial" panose="020B0604020202020204" pitchFamily="34" charset="0"/>
              <a:buChar char="•"/>
            </a:pPr>
            <a:r>
              <a:rPr lang="en-US" dirty="0"/>
              <a:t>Supports a suite of grassland-nesting and shrubland nesting birds</a:t>
            </a:r>
          </a:p>
          <a:p>
            <a:pPr marL="285750" indent="-285750">
              <a:buFont typeface="Arial" panose="020B0604020202020204" pitchFamily="34" charset="0"/>
              <a:buChar char="•"/>
            </a:pPr>
            <a:r>
              <a:rPr lang="en-US" dirty="0"/>
              <a:t>Habitat that has been lost in other parts of the country</a:t>
            </a:r>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5919" y="4810433"/>
            <a:ext cx="2880543" cy="1887622"/>
          </a:xfrm>
          <a:prstGeom prst="rect">
            <a:avLst/>
          </a:prstGeom>
        </p:spPr>
      </p:pic>
    </p:spTree>
    <p:extLst>
      <p:ext uri="{BB962C8B-B14F-4D97-AF65-F5344CB8AC3E}">
        <p14:creationId xmlns:p14="http://schemas.microsoft.com/office/powerpoint/2010/main" val="3045208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835C78-EDBE-4653-8047-68289604053B}"/>
              </a:ext>
            </a:extLst>
          </p:cNvPr>
          <p:cNvSpPr txBox="1"/>
          <p:nvPr/>
        </p:nvSpPr>
        <p:spPr>
          <a:xfrm>
            <a:off x="1828800" y="159945"/>
            <a:ext cx="5861046" cy="461665"/>
          </a:xfrm>
          <a:prstGeom prst="rect">
            <a:avLst/>
          </a:prstGeom>
          <a:noFill/>
        </p:spPr>
        <p:txBody>
          <a:bodyPr wrap="square" rtlCol="0">
            <a:spAutoFit/>
          </a:bodyPr>
          <a:lstStyle/>
          <a:p>
            <a:r>
              <a:rPr lang="en-US" sz="2400" b="1" dirty="0">
                <a:solidFill>
                  <a:srgbClr val="000000"/>
                </a:solidFill>
              </a:rPr>
              <a:t>Underground Habitats</a:t>
            </a:r>
          </a:p>
        </p:txBody>
      </p:sp>
      <p:sp>
        <p:nvSpPr>
          <p:cNvPr id="9" name="TextBox 8">
            <a:extLst>
              <a:ext uri="{FF2B5EF4-FFF2-40B4-BE49-F238E27FC236}">
                <a16:creationId xmlns:a16="http://schemas.microsoft.com/office/drawing/2014/main" id="{75626AE6-7315-46A5-8B37-AB325C0090FB}"/>
              </a:ext>
            </a:extLst>
          </p:cNvPr>
          <p:cNvSpPr txBox="1"/>
          <p:nvPr/>
        </p:nvSpPr>
        <p:spPr>
          <a:xfrm>
            <a:off x="221688" y="612901"/>
            <a:ext cx="4197912" cy="4431983"/>
          </a:xfrm>
          <a:prstGeom prst="rect">
            <a:avLst/>
          </a:prstGeom>
          <a:noFill/>
        </p:spPr>
        <p:txBody>
          <a:bodyPr wrap="square" rtlCol="0">
            <a:spAutoFit/>
          </a:bodyPr>
          <a:lstStyle/>
          <a:p>
            <a:r>
              <a:rPr lang="en-US" b="1" i="1" dirty="0">
                <a:solidFill>
                  <a:srgbClr val="000000"/>
                </a:solidFill>
              </a:rPr>
              <a:t>Caves and mines are our subterranean natural communities</a:t>
            </a:r>
          </a:p>
          <a:p>
            <a:endParaRPr lang="en-US" sz="1000" b="1" i="1" dirty="0">
              <a:solidFill>
                <a:srgbClr val="000000"/>
              </a:solidFill>
            </a:endParaRPr>
          </a:p>
          <a:p>
            <a:r>
              <a:rPr lang="en-US" b="1" i="1" dirty="0"/>
              <a:t>We know much about the bats that use these places, but invertebrates, fungi, algae, and other species are likely present as well</a:t>
            </a:r>
          </a:p>
          <a:p>
            <a:endParaRPr lang="en-US" sz="1000" b="1" i="1" dirty="0">
              <a:solidFill>
                <a:srgbClr val="000000"/>
              </a:solidFill>
            </a:endParaRPr>
          </a:p>
          <a:p>
            <a:r>
              <a:rPr lang="en-US" b="1" i="1" dirty="0"/>
              <a:t>A set of caves and mines, but not mapped so we can protect sensitive sites</a:t>
            </a:r>
          </a:p>
          <a:p>
            <a:endParaRPr lang="en-US" sz="1000" dirty="0">
              <a:solidFill>
                <a:srgbClr val="000000"/>
              </a:solidFill>
            </a:endParaRPr>
          </a:p>
          <a:p>
            <a:r>
              <a:rPr lang="en-US" b="1" i="1" dirty="0">
                <a:solidFill>
                  <a:srgbClr val="000000"/>
                </a:solidFill>
              </a:rPr>
              <a:t>Ecological Functions</a:t>
            </a:r>
            <a:r>
              <a:rPr lang="en-US" dirty="0">
                <a:solidFill>
                  <a:srgbClr val="000000"/>
                </a:solidFill>
              </a:rPr>
              <a:t>: </a:t>
            </a:r>
          </a:p>
          <a:p>
            <a:pPr marL="285750" indent="-285750">
              <a:buFont typeface="Arial" panose="020B0604020202020204" pitchFamily="34" charset="0"/>
              <a:buChar char="•"/>
            </a:pPr>
            <a:r>
              <a:rPr lang="en-US" dirty="0"/>
              <a:t>Supports hibernating bats and likely many other species</a:t>
            </a:r>
          </a:p>
          <a:p>
            <a:pPr marL="285750" indent="-285750">
              <a:buFont typeface="Arial" panose="020B0604020202020204" pitchFamily="34" charset="0"/>
              <a:buChar char="•"/>
            </a:pPr>
            <a:r>
              <a:rPr lang="en-US" dirty="0"/>
              <a:t>Habitat that has been lost in other parts of the country</a:t>
            </a:r>
          </a:p>
          <a:p>
            <a:pPr marL="285750" indent="-285750">
              <a:buFont typeface="Arial" panose="020B0604020202020204" pitchFamily="34" charset="0"/>
              <a:buChar char="•"/>
            </a:pPr>
            <a:endParaRPr lang="en-US" dirty="0"/>
          </a:p>
        </p:txBody>
      </p:sp>
      <p:pic>
        <p:nvPicPr>
          <p:cNvPr id="9218" name="Picture 2" descr="https://c1.staticflickr.com/9/8783/17932488010_26f03c6b52_o.jpg">
            <a:extLst>
              <a:ext uri="{FF2B5EF4-FFF2-40B4-BE49-F238E27FC236}">
                <a16:creationId xmlns:a16="http://schemas.microsoft.com/office/drawing/2014/main" id="{9DD4A491-02C2-4398-9402-9BCB15DA557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12162" y="760947"/>
            <a:ext cx="3770812" cy="4602254"/>
          </a:xfrm>
          <a:prstGeom prst="rect">
            <a:avLst/>
          </a:prstGeom>
          <a:ln w="158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96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918" y="152400"/>
            <a:ext cx="8534400" cy="523220"/>
          </a:xfrm>
          <a:prstGeom prst="rect">
            <a:avLst/>
          </a:prstGeom>
          <a:noFill/>
        </p:spPr>
        <p:txBody>
          <a:bodyPr wrap="square" rtlCol="0">
            <a:spAutoFit/>
          </a:bodyPr>
          <a:lstStyle/>
          <a:p>
            <a:pPr>
              <a:spcAft>
                <a:spcPts val="600"/>
              </a:spcAft>
            </a:pPr>
            <a:r>
              <a:rPr lang="en-US" sz="2800" b="1" dirty="0">
                <a:solidFill>
                  <a:srgbClr val="000000"/>
                </a:solidFill>
              </a:rPr>
              <a:t>Conservation Design at Three Scales</a:t>
            </a:r>
          </a:p>
        </p:txBody>
      </p:sp>
      <p:sp>
        <p:nvSpPr>
          <p:cNvPr id="2" name="TextBox 1"/>
          <p:cNvSpPr txBox="1"/>
          <p:nvPr/>
        </p:nvSpPr>
        <p:spPr>
          <a:xfrm>
            <a:off x="152247" y="684091"/>
            <a:ext cx="1905000" cy="461665"/>
          </a:xfrm>
          <a:prstGeom prst="rect">
            <a:avLst/>
          </a:prstGeom>
          <a:noFill/>
        </p:spPr>
        <p:txBody>
          <a:bodyPr wrap="square" rtlCol="0">
            <a:spAutoFit/>
          </a:bodyPr>
          <a:lstStyle/>
          <a:p>
            <a:r>
              <a:rPr lang="en-US" sz="2400" b="1" dirty="0"/>
              <a:t>Landscapes</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86" y="1150283"/>
            <a:ext cx="3721907" cy="2792766"/>
          </a:xfrm>
          <a:prstGeom prst="rect">
            <a:avLst/>
          </a:prstGeom>
          <a:ln>
            <a:solidFill>
              <a:schemeClr val="tx1"/>
            </a:solidFill>
          </a:ln>
        </p:spPr>
      </p:pic>
      <p:pic>
        <p:nvPicPr>
          <p:cNvPr id="6" name="Picture 6" descr="033e_11-1-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9772" y="1136702"/>
            <a:ext cx="4033027" cy="30291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nvGraphicFramePr>
        <p:xfrm>
          <a:off x="6324600" y="1132668"/>
          <a:ext cx="2646090" cy="3528121"/>
        </p:xfrm>
        <a:graphic>
          <a:graphicData uri="http://schemas.openxmlformats.org/presentationml/2006/ole">
            <mc:AlternateContent xmlns:mc="http://schemas.openxmlformats.org/markup-compatibility/2006">
              <mc:Choice xmlns:v="urn:schemas-microsoft-com:vml" Requires="v">
                <p:oleObj spid="_x0000_s3078" name="Photo Editor Photo" r:id="rId6" imgW="16228571" imgH="21638095" progId="MSPhotoEd.3">
                  <p:embed/>
                </p:oleObj>
              </mc:Choice>
              <mc:Fallback>
                <p:oleObj name="Photo Editor Photo" r:id="rId6" imgW="16228571" imgH="21638095" progId="MSPhotoEd.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1132668"/>
                        <a:ext cx="2646090" cy="3528121"/>
                      </a:xfrm>
                      <a:prstGeom prst="rect">
                        <a:avLst/>
                      </a:prstGeom>
                      <a:solidFill>
                        <a:schemeClr val="accent1"/>
                      </a:solidFill>
                      <a:ln>
                        <a:solidFill>
                          <a:schemeClr val="tx1"/>
                        </a:solidFill>
                      </a:ln>
                      <a:effectLst/>
                    </p:spPr>
                  </p:pic>
                </p:oleObj>
              </mc:Fallback>
            </mc:AlternateContent>
          </a:graphicData>
        </a:graphic>
      </p:graphicFrame>
      <p:sp>
        <p:nvSpPr>
          <p:cNvPr id="8" name="TextBox 7"/>
          <p:cNvSpPr txBox="1"/>
          <p:nvPr/>
        </p:nvSpPr>
        <p:spPr>
          <a:xfrm>
            <a:off x="1" y="3942254"/>
            <a:ext cx="3581400" cy="1877437"/>
          </a:xfrm>
          <a:prstGeom prst="rect">
            <a:avLst/>
          </a:prstGeom>
          <a:noFill/>
        </p:spPr>
        <p:txBody>
          <a:bodyPr wrap="square" rtlCol="0">
            <a:spAutoFit/>
          </a:bodyPr>
          <a:lstStyle/>
          <a:p>
            <a:endParaRPr lang="en-US" sz="1000" b="1" dirty="0"/>
          </a:p>
          <a:p>
            <a:endParaRPr lang="en-US" sz="1000" b="1" dirty="0"/>
          </a:p>
          <a:p>
            <a:r>
              <a:rPr lang="en-US" sz="1600" b="1" dirty="0">
                <a:ea typeface="Calibri"/>
                <a:cs typeface="Times New Roman"/>
              </a:rPr>
              <a:t>Interior Forest Blocks</a:t>
            </a:r>
          </a:p>
          <a:p>
            <a:r>
              <a:rPr lang="en-US" sz="1600" b="1" dirty="0">
                <a:ea typeface="Calibri"/>
                <a:cs typeface="Times New Roman"/>
              </a:rPr>
              <a:t>Connectivity Blocks</a:t>
            </a:r>
          </a:p>
          <a:p>
            <a:r>
              <a:rPr lang="en-US" sz="1600" b="1" dirty="0">
                <a:ea typeface="Calibri"/>
                <a:cs typeface="Times New Roman"/>
              </a:rPr>
              <a:t>Surface Waters and Riparian Areas</a:t>
            </a:r>
          </a:p>
          <a:p>
            <a:r>
              <a:rPr lang="en-US" sz="1600" b="1" dirty="0">
                <a:ea typeface="Calibri"/>
                <a:cs typeface="Times New Roman"/>
              </a:rPr>
              <a:t>Riparian Areas for Connectivity</a:t>
            </a:r>
          </a:p>
          <a:p>
            <a:r>
              <a:rPr lang="en-US" sz="1600" b="1" dirty="0">
                <a:ea typeface="Calibri"/>
                <a:cs typeface="Times New Roman"/>
              </a:rPr>
              <a:t>Physical Landscapes</a:t>
            </a:r>
          </a:p>
          <a:p>
            <a:r>
              <a:rPr lang="en-US" sz="1600" b="1" dirty="0">
                <a:ea typeface="Calibri"/>
                <a:cs typeface="Times New Roman"/>
              </a:rPr>
              <a:t>Wildlife Road Crossings</a:t>
            </a:r>
          </a:p>
        </p:txBody>
      </p:sp>
      <p:sp>
        <p:nvSpPr>
          <p:cNvPr id="9" name="TextBox 8"/>
          <p:cNvSpPr txBox="1"/>
          <p:nvPr/>
        </p:nvSpPr>
        <p:spPr>
          <a:xfrm>
            <a:off x="3162300" y="4196002"/>
            <a:ext cx="3009900" cy="1969770"/>
          </a:xfrm>
          <a:prstGeom prst="rect">
            <a:avLst/>
          </a:prstGeom>
          <a:noFill/>
        </p:spPr>
        <p:txBody>
          <a:bodyPr wrap="square" rtlCol="0">
            <a:spAutoFit/>
          </a:bodyPr>
          <a:lstStyle/>
          <a:p>
            <a:endParaRPr lang="en-US" sz="1000" b="1" dirty="0"/>
          </a:p>
          <a:p>
            <a:r>
              <a:rPr lang="en-US" sz="1600" b="1" dirty="0"/>
              <a:t>Natural Communities</a:t>
            </a:r>
          </a:p>
          <a:p>
            <a:r>
              <a:rPr lang="en-US" sz="1600" b="1" dirty="0"/>
              <a:t>Young and Old Forest</a:t>
            </a:r>
          </a:p>
          <a:p>
            <a:r>
              <a:rPr lang="en-US" sz="1600" b="1" dirty="0"/>
              <a:t>Aquatic Habitats</a:t>
            </a:r>
          </a:p>
          <a:p>
            <a:r>
              <a:rPr lang="en-US" sz="1600" b="1" dirty="0"/>
              <a:t>Wetlands</a:t>
            </a:r>
          </a:p>
          <a:p>
            <a:r>
              <a:rPr lang="en-US" sz="1600" b="1" dirty="0"/>
              <a:t>Grasslands/Shrublands</a:t>
            </a:r>
          </a:p>
          <a:p>
            <a:r>
              <a:rPr lang="en-US" sz="1600" b="1" dirty="0"/>
              <a:t>Underground Habitats</a:t>
            </a:r>
          </a:p>
          <a:p>
            <a:endParaRPr lang="en-US" sz="1600" b="1" dirty="0"/>
          </a:p>
        </p:txBody>
      </p:sp>
      <p:sp>
        <p:nvSpPr>
          <p:cNvPr id="10" name="TextBox 9"/>
          <p:cNvSpPr txBox="1"/>
          <p:nvPr/>
        </p:nvSpPr>
        <p:spPr>
          <a:xfrm>
            <a:off x="6324600" y="4701288"/>
            <a:ext cx="2819400" cy="1231106"/>
          </a:xfrm>
          <a:prstGeom prst="rect">
            <a:avLst/>
          </a:prstGeom>
          <a:noFill/>
        </p:spPr>
        <p:txBody>
          <a:bodyPr wrap="square" rtlCol="0">
            <a:spAutoFit/>
          </a:bodyPr>
          <a:lstStyle/>
          <a:p>
            <a:endParaRPr lang="en-US" sz="1000" b="1" i="1" dirty="0"/>
          </a:p>
          <a:p>
            <a:r>
              <a:rPr lang="en-US" sz="1600" b="1" i="1" dirty="0"/>
              <a:t>Species with very specific biological needs that will likely always require individual attention</a:t>
            </a:r>
          </a:p>
        </p:txBody>
      </p:sp>
      <p:sp>
        <p:nvSpPr>
          <p:cNvPr id="3" name="TextBox 2"/>
          <p:cNvSpPr txBox="1"/>
          <p:nvPr/>
        </p:nvSpPr>
        <p:spPr>
          <a:xfrm>
            <a:off x="3276600" y="675038"/>
            <a:ext cx="2971800" cy="461665"/>
          </a:xfrm>
          <a:prstGeom prst="rect">
            <a:avLst/>
          </a:prstGeom>
          <a:noFill/>
        </p:spPr>
        <p:txBody>
          <a:bodyPr wrap="square" rtlCol="0">
            <a:spAutoFit/>
          </a:bodyPr>
          <a:lstStyle/>
          <a:p>
            <a:r>
              <a:rPr lang="en-US" sz="2400" b="1" dirty="0"/>
              <a:t>Natural Communities</a:t>
            </a:r>
            <a:endParaRPr lang="en-US" sz="2400" dirty="0"/>
          </a:p>
        </p:txBody>
      </p:sp>
      <p:sp>
        <p:nvSpPr>
          <p:cNvPr id="12" name="TextBox 11"/>
          <p:cNvSpPr txBox="1"/>
          <p:nvPr/>
        </p:nvSpPr>
        <p:spPr>
          <a:xfrm>
            <a:off x="6553200" y="675037"/>
            <a:ext cx="1219200" cy="461665"/>
          </a:xfrm>
          <a:prstGeom prst="rect">
            <a:avLst/>
          </a:prstGeom>
          <a:noFill/>
        </p:spPr>
        <p:txBody>
          <a:bodyPr wrap="square" rtlCol="0">
            <a:spAutoFit/>
          </a:bodyPr>
          <a:lstStyle/>
          <a:p>
            <a:r>
              <a:rPr lang="en-US" sz="2400" b="1" dirty="0"/>
              <a:t>Species</a:t>
            </a:r>
          </a:p>
        </p:txBody>
      </p:sp>
    </p:spTree>
    <p:extLst>
      <p:ext uri="{BB962C8B-B14F-4D97-AF65-F5344CB8AC3E}">
        <p14:creationId xmlns:p14="http://schemas.microsoft.com/office/powerpoint/2010/main" val="2176396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castilleja septentrionalis">
            <a:extLst>
              <a:ext uri="{FF2B5EF4-FFF2-40B4-BE49-F238E27FC236}">
                <a16:creationId xmlns:a16="http://schemas.microsoft.com/office/drawing/2014/main" id="{62A24314-6D9A-4481-BEF9-9CBA0D24DD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D21A01-2C3F-4EC4-81D4-1C4C570581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75033" y="3352800"/>
            <a:ext cx="4411767" cy="3308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DB8233F3-E048-43A7-8C3C-7970A96C5F4D}"/>
              </a:ext>
            </a:extLst>
          </p:cNvPr>
          <p:cNvSpPr txBox="1"/>
          <p:nvPr/>
        </p:nvSpPr>
        <p:spPr>
          <a:xfrm>
            <a:off x="5943600" y="762000"/>
            <a:ext cx="2760564" cy="646331"/>
          </a:xfrm>
          <a:prstGeom prst="rect">
            <a:avLst/>
          </a:prstGeom>
          <a:noFill/>
        </p:spPr>
        <p:txBody>
          <a:bodyPr wrap="none" rtlCol="0">
            <a:spAutoFit/>
          </a:bodyPr>
          <a:lstStyle/>
          <a:p>
            <a:r>
              <a:rPr lang="en-US" b="1" dirty="0"/>
              <a:t>Northern pale painted cup </a:t>
            </a:r>
          </a:p>
          <a:p>
            <a:r>
              <a:rPr lang="en-US" b="1" dirty="0"/>
              <a:t>(</a:t>
            </a:r>
            <a:r>
              <a:rPr lang="en-US" b="1" i="1" dirty="0"/>
              <a:t>Castilleja septentrionalis</a:t>
            </a:r>
            <a:r>
              <a:rPr lang="en-US" b="1" dirty="0"/>
              <a:t>)</a:t>
            </a:r>
          </a:p>
        </p:txBody>
      </p:sp>
    </p:spTree>
    <p:extLst>
      <p:ext uri="{BB962C8B-B14F-4D97-AF65-F5344CB8AC3E}">
        <p14:creationId xmlns:p14="http://schemas.microsoft.com/office/powerpoint/2010/main" val="3087770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B5162-F572-409D-9AFA-8A8EFB180A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4340" y="662940"/>
            <a:ext cx="8275320" cy="5532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1AFDCBF1-5E1C-4235-9F16-4058DCE59F01}"/>
              </a:ext>
            </a:extLst>
          </p:cNvPr>
          <p:cNvSpPr txBox="1"/>
          <p:nvPr/>
        </p:nvSpPr>
        <p:spPr>
          <a:xfrm>
            <a:off x="561703" y="779417"/>
            <a:ext cx="2155398" cy="369332"/>
          </a:xfrm>
          <a:prstGeom prst="rect">
            <a:avLst/>
          </a:prstGeom>
          <a:noFill/>
        </p:spPr>
        <p:txBody>
          <a:bodyPr wrap="none" rtlCol="0">
            <a:spAutoFit/>
          </a:bodyPr>
          <a:lstStyle/>
          <a:p>
            <a:r>
              <a:rPr lang="en-US" b="1" dirty="0"/>
              <a:t>Spiny softshell turtle</a:t>
            </a:r>
          </a:p>
        </p:txBody>
      </p:sp>
      <p:pic>
        <p:nvPicPr>
          <p:cNvPr id="2" name="Picture 1">
            <a:extLst>
              <a:ext uri="{FF2B5EF4-FFF2-40B4-BE49-F238E27FC236}">
                <a16:creationId xmlns:a16="http://schemas.microsoft.com/office/drawing/2014/main" id="{4CFFDB2D-D8E7-4273-8022-B56036883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74" y="3516086"/>
            <a:ext cx="2155398" cy="3225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B269FBA9-D951-421D-B3BA-7F00CD4716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3708" y="116684"/>
            <a:ext cx="2094018" cy="3225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450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E34FC-3233-419B-98DA-E35A1F9A06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4636" y="0"/>
            <a:ext cx="5299364" cy="6858000"/>
          </a:xfrm>
          <a:prstGeom prst="rect">
            <a:avLst/>
          </a:prstGeom>
        </p:spPr>
      </p:pic>
      <p:sp>
        <p:nvSpPr>
          <p:cNvPr id="3" name="TextBox 2">
            <a:extLst>
              <a:ext uri="{FF2B5EF4-FFF2-40B4-BE49-F238E27FC236}">
                <a16:creationId xmlns:a16="http://schemas.microsoft.com/office/drawing/2014/main" id="{7335E212-8C8C-4CAC-9326-AE0256DB2FF8}"/>
              </a:ext>
            </a:extLst>
          </p:cNvPr>
          <p:cNvSpPr txBox="1"/>
          <p:nvPr/>
        </p:nvSpPr>
        <p:spPr>
          <a:xfrm>
            <a:off x="228600" y="723138"/>
            <a:ext cx="3616036" cy="4031873"/>
          </a:xfrm>
          <a:prstGeom prst="rect">
            <a:avLst/>
          </a:prstGeom>
          <a:noFill/>
        </p:spPr>
        <p:txBody>
          <a:bodyPr wrap="square" rtlCol="0">
            <a:spAutoFit/>
          </a:bodyPr>
          <a:lstStyle/>
          <a:p>
            <a:r>
              <a:rPr lang="en-US" sz="2800" b="1" dirty="0"/>
              <a:t>Vermont Conservation Design</a:t>
            </a:r>
          </a:p>
          <a:p>
            <a:endParaRPr lang="en-US" sz="2000" b="1" dirty="0"/>
          </a:p>
          <a:p>
            <a:r>
              <a:rPr lang="en-US" sz="2000" b="1" dirty="0"/>
              <a:t>Maintains an intact, connected and diverse natural landscape</a:t>
            </a:r>
          </a:p>
          <a:p>
            <a:endParaRPr lang="en-US" sz="2000" b="1" dirty="0"/>
          </a:p>
          <a:p>
            <a:r>
              <a:rPr lang="en-US" sz="2000" b="1" dirty="0"/>
              <a:t>Conserves species and natural communities</a:t>
            </a:r>
          </a:p>
          <a:p>
            <a:endParaRPr lang="en-US" sz="2000" b="1" dirty="0">
              <a:highlight>
                <a:srgbClr val="FFFF00"/>
              </a:highlight>
            </a:endParaRPr>
          </a:p>
          <a:p>
            <a:r>
              <a:rPr lang="en-US" sz="2000" b="1" dirty="0"/>
              <a:t>Allows nature to adapt to a changing climate</a:t>
            </a:r>
          </a:p>
          <a:p>
            <a:endParaRPr lang="en-US" sz="2000" b="1" dirty="0"/>
          </a:p>
        </p:txBody>
      </p:sp>
    </p:spTree>
    <p:extLst>
      <p:ext uri="{BB962C8B-B14F-4D97-AF65-F5344CB8AC3E}">
        <p14:creationId xmlns:p14="http://schemas.microsoft.com/office/powerpoint/2010/main" val="2076131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0999" y="76200"/>
            <a:ext cx="7715435" cy="2416046"/>
          </a:xfrm>
          <a:prstGeom prst="rect">
            <a:avLst/>
          </a:prstGeom>
          <a:noFill/>
        </p:spPr>
        <p:txBody>
          <a:bodyPr wrap="square" rtlCol="0">
            <a:spAutoFit/>
          </a:bodyPr>
          <a:lstStyle/>
          <a:p>
            <a:pPr lvl="0"/>
            <a:r>
              <a:rPr lang="en-US" sz="2800" b="1" dirty="0">
                <a:solidFill>
                  <a:srgbClr val="000000"/>
                </a:solidFill>
                <a:ea typeface="Calibri"/>
                <a:cs typeface="Times New Roman"/>
              </a:rPr>
              <a:t>Climate Change</a:t>
            </a:r>
          </a:p>
          <a:p>
            <a:pPr marL="342900" lvl="0" indent="-342900">
              <a:buFont typeface="Arial" panose="020B0604020202020204" pitchFamily="34" charset="0"/>
              <a:buChar char="•"/>
            </a:pPr>
            <a:endParaRPr lang="en-US" sz="900" b="1" dirty="0">
              <a:solidFill>
                <a:srgbClr val="000000"/>
              </a:solidFill>
              <a:ea typeface="Calibri"/>
              <a:cs typeface="Times New Roman"/>
            </a:endParaRPr>
          </a:p>
          <a:p>
            <a:pPr marL="342900" lvl="0" indent="-342900">
              <a:buFont typeface="Arial" panose="020B0604020202020204" pitchFamily="34" charset="0"/>
              <a:buChar char="•"/>
            </a:pPr>
            <a:r>
              <a:rPr lang="en-US" sz="2400" b="1" dirty="0">
                <a:solidFill>
                  <a:srgbClr val="000000"/>
                </a:solidFill>
                <a:ea typeface="Calibri"/>
                <a:cs typeface="Times New Roman"/>
              </a:rPr>
              <a:t>rapid and uncertain change</a:t>
            </a:r>
          </a:p>
          <a:p>
            <a:pPr marL="342900" lvl="0" indent="-342900">
              <a:buFont typeface="Arial" panose="020B0604020202020204" pitchFamily="34" charset="0"/>
              <a:buChar char="•"/>
            </a:pPr>
            <a:r>
              <a:rPr lang="en-US" sz="2400" b="1" dirty="0">
                <a:solidFill>
                  <a:srgbClr val="000000"/>
                </a:solidFill>
                <a:ea typeface="Calibri"/>
                <a:cs typeface="Times New Roman"/>
              </a:rPr>
              <a:t>species will shift independently</a:t>
            </a:r>
          </a:p>
          <a:p>
            <a:pPr marL="342900" lvl="0" indent="-342900">
              <a:buFont typeface="Arial" panose="020B0604020202020204" pitchFamily="34" charset="0"/>
              <a:buChar char="•"/>
            </a:pPr>
            <a:r>
              <a:rPr lang="en-US" sz="2400" b="1" dirty="0">
                <a:solidFill>
                  <a:srgbClr val="000000"/>
                </a:solidFill>
                <a:ea typeface="Calibri"/>
                <a:cs typeface="Times New Roman"/>
              </a:rPr>
              <a:t>need connectivity – species and processes</a:t>
            </a:r>
          </a:p>
          <a:p>
            <a:pPr marL="342900" lvl="0" indent="-342900">
              <a:buFont typeface="Arial" panose="020B0604020202020204" pitchFamily="34" charset="0"/>
              <a:buChar char="•"/>
            </a:pPr>
            <a:r>
              <a:rPr lang="en-US" sz="2400" b="1" dirty="0">
                <a:solidFill>
                  <a:srgbClr val="000000"/>
                </a:solidFill>
                <a:ea typeface="Calibri"/>
                <a:cs typeface="Times New Roman"/>
              </a:rPr>
              <a:t>need to “conserve nature’s stage” – physical landscape</a:t>
            </a:r>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709" y="2590800"/>
            <a:ext cx="3116008" cy="3895011"/>
          </a:xfrm>
          <a:prstGeom prst="rect">
            <a:avLst/>
          </a:prstGeom>
          <a:ln w="15875">
            <a:solidFill>
              <a:schemeClr val="tx1"/>
            </a:solidFill>
          </a:ln>
        </p:spPr>
      </p:pic>
      <p:pic>
        <p:nvPicPr>
          <p:cNvPr id="7" name="Picture 6" descr="Hunter et al diagram.pdf">
            <a:extLst>
              <a:ext uri="{FF2B5EF4-FFF2-40B4-BE49-F238E27FC236}">
                <a16:creationId xmlns:a16="http://schemas.microsoft.com/office/drawing/2014/main" id="{E1B8C623-C359-49B0-A7E0-1259580AEE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999787" y="1696654"/>
            <a:ext cx="4399517" cy="56934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78336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35CC8809-BE59-4976-9D6E-3545E6F22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6" name="TextBox 5">
            <a:extLst>
              <a:ext uri="{FF2B5EF4-FFF2-40B4-BE49-F238E27FC236}">
                <a16:creationId xmlns:a16="http://schemas.microsoft.com/office/drawing/2014/main" id="{1D6817E6-6D4E-4309-BD6C-5E41DC010CBB}"/>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Tree>
    <p:extLst>
      <p:ext uri="{BB962C8B-B14F-4D97-AF65-F5344CB8AC3E}">
        <p14:creationId xmlns:p14="http://schemas.microsoft.com/office/powerpoint/2010/main" val="2429697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BF20748D-B4F8-4833-B8E8-4952C10B1F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6" name="TextBox 5">
            <a:extLst>
              <a:ext uri="{FF2B5EF4-FFF2-40B4-BE49-F238E27FC236}">
                <a16:creationId xmlns:a16="http://schemas.microsoft.com/office/drawing/2014/main" id="{441A65D6-804A-4E7B-8EAB-B4BA3C511728}"/>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Tree>
    <p:extLst>
      <p:ext uri="{BB962C8B-B14F-4D97-AF65-F5344CB8AC3E}">
        <p14:creationId xmlns:p14="http://schemas.microsoft.com/office/powerpoint/2010/main" val="4107963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E3A1538-B377-43A4-811A-7B5BA4A92C7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4" name="TextBox 3">
            <a:extLst>
              <a:ext uri="{FF2B5EF4-FFF2-40B4-BE49-F238E27FC236}">
                <a16:creationId xmlns:a16="http://schemas.microsoft.com/office/drawing/2014/main" id="{AC069E0F-1512-4AF5-A703-C823F26B1BA8}"/>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
        <p:nvSpPr>
          <p:cNvPr id="5" name="TextBox 4">
            <a:extLst>
              <a:ext uri="{FF2B5EF4-FFF2-40B4-BE49-F238E27FC236}">
                <a16:creationId xmlns:a16="http://schemas.microsoft.com/office/drawing/2014/main" id="{7D4EA92B-0F90-4984-A296-7E3276C4FB4D}"/>
              </a:ext>
            </a:extLst>
          </p:cNvPr>
          <p:cNvSpPr txBox="1"/>
          <p:nvPr/>
        </p:nvSpPr>
        <p:spPr>
          <a:xfrm>
            <a:off x="328958" y="2749437"/>
            <a:ext cx="1593360" cy="646331"/>
          </a:xfrm>
          <a:prstGeom prst="rect">
            <a:avLst/>
          </a:prstGeom>
          <a:noFill/>
        </p:spPr>
        <p:txBody>
          <a:bodyPr wrap="square" rtlCol="0">
            <a:spAutoFit/>
          </a:bodyPr>
          <a:lstStyle/>
          <a:p>
            <a:r>
              <a:rPr lang="en-US" b="1" dirty="0"/>
              <a:t>Conserved Lands</a:t>
            </a:r>
          </a:p>
        </p:txBody>
      </p:sp>
    </p:spTree>
    <p:extLst>
      <p:ext uri="{BB962C8B-B14F-4D97-AF65-F5344CB8AC3E}">
        <p14:creationId xmlns:p14="http://schemas.microsoft.com/office/powerpoint/2010/main" val="3635451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223A6D3-C75F-4888-A123-D77B4A1F0A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4" name="TextBox 3">
            <a:extLst>
              <a:ext uri="{FF2B5EF4-FFF2-40B4-BE49-F238E27FC236}">
                <a16:creationId xmlns:a16="http://schemas.microsoft.com/office/drawing/2014/main" id="{FAFBD612-6E1D-48B6-9203-7EE9F15E3228}"/>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
        <p:nvSpPr>
          <p:cNvPr id="5" name="TextBox 4">
            <a:extLst>
              <a:ext uri="{FF2B5EF4-FFF2-40B4-BE49-F238E27FC236}">
                <a16:creationId xmlns:a16="http://schemas.microsoft.com/office/drawing/2014/main" id="{F66B5169-5758-4E02-B41E-449BB46BEB73}"/>
              </a:ext>
            </a:extLst>
          </p:cNvPr>
          <p:cNvSpPr txBox="1"/>
          <p:nvPr/>
        </p:nvSpPr>
        <p:spPr>
          <a:xfrm>
            <a:off x="328958" y="2749437"/>
            <a:ext cx="1593360" cy="1200329"/>
          </a:xfrm>
          <a:prstGeom prst="rect">
            <a:avLst/>
          </a:prstGeom>
          <a:noFill/>
        </p:spPr>
        <p:txBody>
          <a:bodyPr wrap="square" rtlCol="0">
            <a:spAutoFit/>
          </a:bodyPr>
          <a:lstStyle/>
          <a:p>
            <a:r>
              <a:rPr lang="en-US" b="1" dirty="0"/>
              <a:t>The Ecologically Functional Landscape</a:t>
            </a:r>
          </a:p>
        </p:txBody>
      </p:sp>
    </p:spTree>
    <p:extLst>
      <p:ext uri="{BB962C8B-B14F-4D97-AF65-F5344CB8AC3E}">
        <p14:creationId xmlns:p14="http://schemas.microsoft.com/office/powerpoint/2010/main" val="2891200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33F5E0CC-E09B-493A-8C86-600D2EEA01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4" name="TextBox 3">
            <a:extLst>
              <a:ext uri="{FF2B5EF4-FFF2-40B4-BE49-F238E27FC236}">
                <a16:creationId xmlns:a16="http://schemas.microsoft.com/office/drawing/2014/main" id="{00877E67-F920-4263-966A-6D4CAD7641B7}"/>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
        <p:nvSpPr>
          <p:cNvPr id="5" name="TextBox 4">
            <a:extLst>
              <a:ext uri="{FF2B5EF4-FFF2-40B4-BE49-F238E27FC236}">
                <a16:creationId xmlns:a16="http://schemas.microsoft.com/office/drawing/2014/main" id="{3EB87EC0-53EF-4F3E-8DD9-30A5053D2342}"/>
              </a:ext>
            </a:extLst>
          </p:cNvPr>
          <p:cNvSpPr txBox="1"/>
          <p:nvPr/>
        </p:nvSpPr>
        <p:spPr>
          <a:xfrm>
            <a:off x="328958" y="2749437"/>
            <a:ext cx="1593360" cy="646331"/>
          </a:xfrm>
          <a:prstGeom prst="rect">
            <a:avLst/>
          </a:prstGeom>
          <a:noFill/>
        </p:spPr>
        <p:txBody>
          <a:bodyPr wrap="square" rtlCol="0">
            <a:spAutoFit/>
          </a:bodyPr>
          <a:lstStyle/>
          <a:p>
            <a:r>
              <a:rPr lang="en-US" b="1" dirty="0"/>
              <a:t>Highest Priority Blocks</a:t>
            </a:r>
          </a:p>
        </p:txBody>
      </p:sp>
    </p:spTree>
    <p:extLst>
      <p:ext uri="{BB962C8B-B14F-4D97-AF65-F5344CB8AC3E}">
        <p14:creationId xmlns:p14="http://schemas.microsoft.com/office/powerpoint/2010/main" val="34281020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2DD193B3-C9D5-42B8-88C3-08C2040442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4" name="TextBox 3">
            <a:extLst>
              <a:ext uri="{FF2B5EF4-FFF2-40B4-BE49-F238E27FC236}">
                <a16:creationId xmlns:a16="http://schemas.microsoft.com/office/drawing/2014/main" id="{21C960F0-343A-4B80-89E0-CEA619376DBC}"/>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
        <p:nvSpPr>
          <p:cNvPr id="5" name="TextBox 4">
            <a:extLst>
              <a:ext uri="{FF2B5EF4-FFF2-40B4-BE49-F238E27FC236}">
                <a16:creationId xmlns:a16="http://schemas.microsoft.com/office/drawing/2014/main" id="{AC67117C-B189-4437-B73A-E97FC8B53BC1}"/>
              </a:ext>
            </a:extLst>
          </p:cNvPr>
          <p:cNvSpPr txBox="1"/>
          <p:nvPr/>
        </p:nvSpPr>
        <p:spPr>
          <a:xfrm>
            <a:off x="328958" y="2749437"/>
            <a:ext cx="1593360" cy="369332"/>
          </a:xfrm>
          <a:prstGeom prst="rect">
            <a:avLst/>
          </a:prstGeom>
          <a:noFill/>
        </p:spPr>
        <p:txBody>
          <a:bodyPr wrap="square" rtlCol="0">
            <a:spAutoFit/>
          </a:bodyPr>
          <a:lstStyle/>
          <a:p>
            <a:r>
              <a:rPr lang="en-US" b="1" dirty="0"/>
              <a:t>Connectivity</a:t>
            </a:r>
          </a:p>
        </p:txBody>
      </p:sp>
    </p:spTree>
    <p:extLst>
      <p:ext uri="{BB962C8B-B14F-4D97-AF65-F5344CB8AC3E}">
        <p14:creationId xmlns:p14="http://schemas.microsoft.com/office/powerpoint/2010/main" val="1922624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9AE47637-13C9-4141-A0B8-748DE7BBEB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4" name="TextBox 3">
            <a:extLst>
              <a:ext uri="{FF2B5EF4-FFF2-40B4-BE49-F238E27FC236}">
                <a16:creationId xmlns:a16="http://schemas.microsoft.com/office/drawing/2014/main" id="{20FBBBA6-8D0F-4686-AE71-87EF1DCAD63A}"/>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
        <p:nvSpPr>
          <p:cNvPr id="5" name="TextBox 4">
            <a:extLst>
              <a:ext uri="{FF2B5EF4-FFF2-40B4-BE49-F238E27FC236}">
                <a16:creationId xmlns:a16="http://schemas.microsoft.com/office/drawing/2014/main" id="{22818B72-5D8D-4FDE-B722-8C418CCA3D2B}"/>
              </a:ext>
            </a:extLst>
          </p:cNvPr>
          <p:cNvSpPr txBox="1"/>
          <p:nvPr/>
        </p:nvSpPr>
        <p:spPr>
          <a:xfrm>
            <a:off x="328958" y="2749437"/>
            <a:ext cx="1593360" cy="369332"/>
          </a:xfrm>
          <a:prstGeom prst="rect">
            <a:avLst/>
          </a:prstGeom>
          <a:noFill/>
        </p:spPr>
        <p:txBody>
          <a:bodyPr wrap="square" rtlCol="0">
            <a:spAutoFit/>
          </a:bodyPr>
          <a:lstStyle/>
          <a:p>
            <a:r>
              <a:rPr lang="en-US" b="1" dirty="0"/>
              <a:t>Connectivity</a:t>
            </a:r>
          </a:p>
        </p:txBody>
      </p:sp>
    </p:spTree>
    <p:extLst>
      <p:ext uri="{BB962C8B-B14F-4D97-AF65-F5344CB8AC3E}">
        <p14:creationId xmlns:p14="http://schemas.microsoft.com/office/powerpoint/2010/main" val="3377560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E71413EF-D235-4A8A-83CE-DFCA73C4E6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4" name="TextBox 3">
            <a:extLst>
              <a:ext uri="{FF2B5EF4-FFF2-40B4-BE49-F238E27FC236}">
                <a16:creationId xmlns:a16="http://schemas.microsoft.com/office/drawing/2014/main" id="{4B134BB7-0241-48F3-AEB1-8227D5654391}"/>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
        <p:nvSpPr>
          <p:cNvPr id="5" name="TextBox 4">
            <a:extLst>
              <a:ext uri="{FF2B5EF4-FFF2-40B4-BE49-F238E27FC236}">
                <a16:creationId xmlns:a16="http://schemas.microsoft.com/office/drawing/2014/main" id="{23DDCD5B-4478-4417-963A-D1B57B12CDBA}"/>
              </a:ext>
            </a:extLst>
          </p:cNvPr>
          <p:cNvSpPr txBox="1"/>
          <p:nvPr/>
        </p:nvSpPr>
        <p:spPr>
          <a:xfrm>
            <a:off x="328958" y="2749437"/>
            <a:ext cx="1593360" cy="369332"/>
          </a:xfrm>
          <a:prstGeom prst="rect">
            <a:avLst/>
          </a:prstGeom>
          <a:noFill/>
        </p:spPr>
        <p:txBody>
          <a:bodyPr wrap="square" rtlCol="0">
            <a:spAutoFit/>
          </a:bodyPr>
          <a:lstStyle/>
          <a:p>
            <a:r>
              <a:rPr lang="en-US" b="1" dirty="0"/>
              <a:t>Connectivity</a:t>
            </a:r>
          </a:p>
        </p:txBody>
      </p:sp>
    </p:spTree>
    <p:extLst>
      <p:ext uri="{BB962C8B-B14F-4D97-AF65-F5344CB8AC3E}">
        <p14:creationId xmlns:p14="http://schemas.microsoft.com/office/powerpoint/2010/main" val="1138709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CBCED6C-A819-4B91-8389-3F542207B7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2318" y="0"/>
            <a:ext cx="5299364" cy="6858000"/>
          </a:xfrm>
          <a:prstGeom prst="rect">
            <a:avLst/>
          </a:prstGeom>
        </p:spPr>
      </p:pic>
      <p:sp>
        <p:nvSpPr>
          <p:cNvPr id="4" name="TextBox 3">
            <a:extLst>
              <a:ext uri="{FF2B5EF4-FFF2-40B4-BE49-F238E27FC236}">
                <a16:creationId xmlns:a16="http://schemas.microsoft.com/office/drawing/2014/main" id="{97C6737B-9B7D-455C-94F2-C1B5DEACE89B}"/>
              </a:ext>
            </a:extLst>
          </p:cNvPr>
          <p:cNvSpPr txBox="1"/>
          <p:nvPr/>
        </p:nvSpPr>
        <p:spPr>
          <a:xfrm>
            <a:off x="7413907" y="2749437"/>
            <a:ext cx="1593360" cy="923330"/>
          </a:xfrm>
          <a:prstGeom prst="rect">
            <a:avLst/>
          </a:prstGeom>
          <a:noFill/>
        </p:spPr>
        <p:txBody>
          <a:bodyPr wrap="square" rtlCol="0">
            <a:spAutoFit/>
          </a:bodyPr>
          <a:lstStyle/>
          <a:p>
            <a:r>
              <a:rPr lang="en-US" b="1" dirty="0"/>
              <a:t>Home…</a:t>
            </a:r>
          </a:p>
          <a:p>
            <a:r>
              <a:rPr lang="en-US" b="1" dirty="0"/>
              <a:t>Center-West Ecoregion</a:t>
            </a:r>
          </a:p>
        </p:txBody>
      </p:sp>
      <p:sp>
        <p:nvSpPr>
          <p:cNvPr id="5" name="TextBox 4">
            <a:extLst>
              <a:ext uri="{FF2B5EF4-FFF2-40B4-BE49-F238E27FC236}">
                <a16:creationId xmlns:a16="http://schemas.microsoft.com/office/drawing/2014/main" id="{EFDCF8C4-DB25-4880-B5B0-AE820549B63A}"/>
              </a:ext>
            </a:extLst>
          </p:cNvPr>
          <p:cNvSpPr txBox="1"/>
          <p:nvPr/>
        </p:nvSpPr>
        <p:spPr>
          <a:xfrm>
            <a:off x="328958" y="2749437"/>
            <a:ext cx="1593360" cy="1200329"/>
          </a:xfrm>
          <a:prstGeom prst="rect">
            <a:avLst/>
          </a:prstGeom>
          <a:noFill/>
        </p:spPr>
        <p:txBody>
          <a:bodyPr wrap="square" rtlCol="0">
            <a:spAutoFit/>
          </a:bodyPr>
          <a:lstStyle/>
          <a:p>
            <a:r>
              <a:rPr lang="en-US" b="1" dirty="0"/>
              <a:t>Rare Species and Significant Natural Communities</a:t>
            </a:r>
          </a:p>
        </p:txBody>
      </p:sp>
    </p:spTree>
    <p:extLst>
      <p:ext uri="{BB962C8B-B14F-4D97-AF65-F5344CB8AC3E}">
        <p14:creationId xmlns:p14="http://schemas.microsoft.com/office/powerpoint/2010/main" val="1609224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6C98DD-E7B1-4770-BA8B-922876D0E9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96774" y="775061"/>
            <a:ext cx="1788669" cy="25150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835F50E2-A8C8-4F36-9C2B-376C8CDE36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940" y="3429000"/>
            <a:ext cx="2608569" cy="195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7FE4AEEA-6E2E-4F63-8AD4-391539D521CA}"/>
              </a:ext>
            </a:extLst>
          </p:cNvPr>
          <p:cNvSpPr txBox="1"/>
          <p:nvPr/>
        </p:nvSpPr>
        <p:spPr>
          <a:xfrm>
            <a:off x="792479" y="214057"/>
            <a:ext cx="6185369" cy="2893100"/>
          </a:xfrm>
          <a:prstGeom prst="rect">
            <a:avLst/>
          </a:prstGeom>
          <a:noFill/>
        </p:spPr>
        <p:txBody>
          <a:bodyPr wrap="square" rtlCol="0">
            <a:spAutoFit/>
          </a:bodyPr>
          <a:lstStyle/>
          <a:p>
            <a:r>
              <a:rPr lang="en-US" sz="3200" b="1" dirty="0"/>
              <a:t>Sustains more than biodiversity</a:t>
            </a:r>
          </a:p>
          <a:p>
            <a:pPr marL="914400" lvl="1" indent="-457200">
              <a:buFont typeface="Arial" panose="020B0604020202020204" pitchFamily="34" charset="0"/>
              <a:buChar char="•"/>
            </a:pPr>
            <a:endParaRPr lang="en-US" sz="1000" b="1" dirty="0"/>
          </a:p>
          <a:p>
            <a:pPr marL="914400" lvl="1" indent="-457200">
              <a:buFont typeface="Arial" panose="020B0604020202020204" pitchFamily="34" charset="0"/>
              <a:buChar char="•"/>
            </a:pPr>
            <a:r>
              <a:rPr lang="en-US" sz="2800" b="1" dirty="0"/>
              <a:t>Outdoor recreation</a:t>
            </a:r>
          </a:p>
          <a:p>
            <a:pPr marL="914400" lvl="1" indent="-457200">
              <a:buFont typeface="Arial" panose="020B0604020202020204" pitchFamily="34" charset="0"/>
              <a:buChar char="•"/>
            </a:pPr>
            <a:r>
              <a:rPr lang="en-US" sz="2800" b="1" dirty="0"/>
              <a:t>Clean water</a:t>
            </a:r>
          </a:p>
          <a:p>
            <a:pPr marL="914400" lvl="1" indent="-457200">
              <a:buFont typeface="Arial" panose="020B0604020202020204" pitchFamily="34" charset="0"/>
              <a:buChar char="•"/>
            </a:pPr>
            <a:r>
              <a:rPr lang="en-US" sz="2800" b="1" dirty="0"/>
              <a:t>Sense of place and rural character</a:t>
            </a:r>
          </a:p>
          <a:p>
            <a:pPr marL="914400" lvl="1" indent="-457200">
              <a:buFont typeface="Arial" panose="020B0604020202020204" pitchFamily="34" charset="0"/>
              <a:buChar char="•"/>
            </a:pPr>
            <a:r>
              <a:rPr lang="en-US" sz="2800" b="1" dirty="0"/>
              <a:t>Working farms and forests</a:t>
            </a:r>
          </a:p>
          <a:p>
            <a:pPr marL="914400" lvl="1" indent="-457200">
              <a:buFont typeface="Arial" panose="020B0604020202020204" pitchFamily="34" charset="0"/>
              <a:buChar char="•"/>
            </a:pPr>
            <a:r>
              <a:rPr lang="en-US" sz="2800" b="1" dirty="0"/>
              <a:t>Nature’s benefits</a:t>
            </a:r>
          </a:p>
        </p:txBody>
      </p:sp>
      <p:pic>
        <p:nvPicPr>
          <p:cNvPr id="6" name="Picture 5">
            <a:extLst>
              <a:ext uri="{FF2B5EF4-FFF2-40B4-BE49-F238E27FC236}">
                <a16:creationId xmlns:a16="http://schemas.microsoft.com/office/drawing/2014/main" id="{2B7D529A-CB5A-417D-B3A4-D99EB465C3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3712" y="3131102"/>
            <a:ext cx="2698520" cy="2023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ED5F10D4-1546-4CFB-B137-CB45FDC0BC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1884" y="4305328"/>
            <a:ext cx="2606040" cy="1737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DB554DCE-6601-44C1-BBAE-0E1BB4BF32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7828" y="4848967"/>
            <a:ext cx="2606040" cy="1794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6064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229600" cy="523220"/>
          </a:xfrm>
          <a:prstGeom prst="rect">
            <a:avLst/>
          </a:prstGeom>
          <a:noFill/>
        </p:spPr>
        <p:txBody>
          <a:bodyPr wrap="square" rtlCol="0">
            <a:spAutoFit/>
          </a:bodyPr>
          <a:lstStyle/>
          <a:p>
            <a:r>
              <a:rPr lang="en-US" sz="2800" b="1" dirty="0"/>
              <a:t>An estimated 24,000 to 43,500 species in Vermont!</a:t>
            </a:r>
          </a:p>
        </p:txBody>
      </p:sp>
      <p:graphicFrame>
        <p:nvGraphicFramePr>
          <p:cNvPr id="5" name="Object 2"/>
          <p:cNvGraphicFramePr>
            <a:graphicFrameLocks noChangeAspect="1"/>
          </p:cNvGraphicFramePr>
          <p:nvPr/>
        </p:nvGraphicFramePr>
        <p:xfrm>
          <a:off x="78380" y="1905000"/>
          <a:ext cx="6733124"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005538" y="1195913"/>
            <a:ext cx="5132924" cy="584775"/>
          </a:xfrm>
          <a:prstGeom prst="rect">
            <a:avLst/>
          </a:prstGeom>
          <a:noFill/>
        </p:spPr>
        <p:txBody>
          <a:bodyPr wrap="square" rtlCol="0">
            <a:spAutoFit/>
          </a:bodyPr>
          <a:lstStyle/>
          <a:p>
            <a:r>
              <a:rPr lang="en-US" sz="3200" b="1" dirty="0"/>
              <a:t>How do we protect them all?</a:t>
            </a:r>
          </a:p>
        </p:txBody>
      </p:sp>
      <p:pic>
        <p:nvPicPr>
          <p:cNvPr id="1026" name="Picture 2" descr="D:\Photos\2007_06_28ScanlonBog\132_3225-crop.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8324" y="2066925"/>
            <a:ext cx="2285171" cy="3578624"/>
          </a:xfrm>
          <a:prstGeom prst="rect">
            <a:avLst/>
          </a:prstGeom>
          <a:noFill/>
          <a:ln>
            <a:solidFill>
              <a:schemeClr val="tx1"/>
            </a:solidFill>
          </a:ln>
        </p:spPr>
      </p:pic>
      <p:sp>
        <p:nvSpPr>
          <p:cNvPr id="7" name="TextBox 6"/>
          <p:cNvSpPr txBox="1"/>
          <p:nvPr/>
        </p:nvSpPr>
        <p:spPr>
          <a:xfrm>
            <a:off x="6324600" y="5676900"/>
            <a:ext cx="914400" cy="523220"/>
          </a:xfrm>
          <a:prstGeom prst="rect">
            <a:avLst/>
          </a:prstGeom>
          <a:noFill/>
        </p:spPr>
        <p:txBody>
          <a:bodyPr wrap="square" rtlCol="0">
            <a:spAutoFit/>
          </a:bodyPr>
          <a:lstStyle/>
          <a:p>
            <a:r>
              <a:rPr lang="en-US" sz="1400" b="1" dirty="0"/>
              <a:t>Elfin Skimmer</a:t>
            </a:r>
          </a:p>
        </p:txBody>
      </p:sp>
    </p:spTree>
    <p:extLst>
      <p:ext uri="{BB962C8B-B14F-4D97-AF65-F5344CB8AC3E}">
        <p14:creationId xmlns:p14="http://schemas.microsoft.com/office/powerpoint/2010/main" val="3459549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68676" y="-19878"/>
            <a:ext cx="8861024" cy="3293209"/>
          </a:xfrm>
          <a:prstGeom prst="rect">
            <a:avLst/>
          </a:prstGeom>
          <a:noFill/>
          <a:ln w="9525">
            <a:noFill/>
            <a:miter lim="800000"/>
            <a:headEnd/>
            <a:tailEnd/>
          </a:ln>
        </p:spPr>
        <p:txBody>
          <a:bodyPr wrap="square">
            <a:spAutoFit/>
          </a:bodyPr>
          <a:lstStyle/>
          <a:p>
            <a:pPr lvl="0" algn="ctr"/>
            <a:endParaRPr lang="en-US" sz="900" dirty="0">
              <a:solidFill>
                <a:srgbClr val="000000"/>
              </a:solidFill>
            </a:endParaRPr>
          </a:p>
          <a:p>
            <a:pPr fontAlgn="base">
              <a:spcBef>
                <a:spcPct val="0"/>
              </a:spcBef>
              <a:spcAft>
                <a:spcPct val="0"/>
              </a:spcAft>
            </a:pPr>
            <a:r>
              <a:rPr lang="en-US" sz="3200" b="1" dirty="0"/>
              <a:t>Some Thoughts and Perspectives</a:t>
            </a:r>
            <a:endParaRPr lang="en-US" sz="3200" dirty="0"/>
          </a:p>
          <a:p>
            <a:pPr fontAlgn="base">
              <a:spcBef>
                <a:spcPct val="0"/>
              </a:spcBef>
              <a:spcAft>
                <a:spcPct val="0"/>
              </a:spcAft>
            </a:pPr>
            <a:endParaRPr lang="en-US" sz="1100" dirty="0"/>
          </a:p>
          <a:p>
            <a:pPr marL="342900" indent="-342900" fontAlgn="base">
              <a:spcBef>
                <a:spcPct val="0"/>
              </a:spcBef>
              <a:spcAft>
                <a:spcPct val="0"/>
              </a:spcAft>
              <a:buFont typeface="Arial" panose="020B0604020202020204" pitchFamily="34" charset="0"/>
              <a:buChar char="•"/>
            </a:pPr>
            <a:r>
              <a:rPr lang="en-US" sz="2400" b="1" dirty="0"/>
              <a:t>Vision for the future of Vermont.</a:t>
            </a:r>
          </a:p>
          <a:p>
            <a:pPr marL="342900" indent="-342900" fontAlgn="base">
              <a:spcBef>
                <a:spcPct val="0"/>
              </a:spcBef>
              <a:spcAft>
                <a:spcPct val="0"/>
              </a:spcAft>
              <a:buFont typeface="Arial" panose="020B0604020202020204" pitchFamily="34" charset="0"/>
              <a:buChar char="•"/>
            </a:pPr>
            <a:endParaRPr lang="en-US" sz="900" b="1" dirty="0"/>
          </a:p>
          <a:p>
            <a:pPr marL="342900" indent="-342900" fontAlgn="base">
              <a:spcBef>
                <a:spcPct val="0"/>
              </a:spcBef>
              <a:spcAft>
                <a:spcPct val="0"/>
              </a:spcAft>
              <a:buFont typeface="Arial" panose="020B0604020202020204" pitchFamily="34" charset="0"/>
              <a:buChar char="•"/>
            </a:pPr>
            <a:r>
              <a:rPr lang="en-US" sz="2400" b="1" dirty="0"/>
              <a:t>Landowners and their decisions are key to success.</a:t>
            </a:r>
          </a:p>
          <a:p>
            <a:pPr marL="342900" indent="-342900" fontAlgn="base">
              <a:spcBef>
                <a:spcPct val="0"/>
              </a:spcBef>
              <a:spcAft>
                <a:spcPct val="0"/>
              </a:spcAft>
              <a:buFont typeface="Arial" panose="020B0604020202020204" pitchFamily="34" charset="0"/>
              <a:buChar char="•"/>
            </a:pPr>
            <a:endParaRPr lang="en-US" sz="900" b="1" dirty="0"/>
          </a:p>
          <a:p>
            <a:pPr marL="342900" indent="-342900" fontAlgn="base">
              <a:spcBef>
                <a:spcPct val="0"/>
              </a:spcBef>
              <a:spcAft>
                <a:spcPct val="0"/>
              </a:spcAft>
              <a:buFont typeface="Arial" panose="020B0604020202020204" pitchFamily="34" charset="0"/>
              <a:buChar char="•"/>
            </a:pPr>
            <a:r>
              <a:rPr lang="en-US" sz="2400" b="1" dirty="0"/>
              <a:t>All the features are needed for ecological function.</a:t>
            </a:r>
          </a:p>
          <a:p>
            <a:pPr fontAlgn="base">
              <a:spcBef>
                <a:spcPct val="0"/>
              </a:spcBef>
              <a:spcAft>
                <a:spcPct val="0"/>
              </a:spcAft>
            </a:pPr>
            <a:endParaRPr lang="en-US" sz="900" b="1" dirty="0"/>
          </a:p>
          <a:p>
            <a:pPr marL="342900" indent="-342900" fontAlgn="base">
              <a:spcBef>
                <a:spcPct val="0"/>
              </a:spcBef>
              <a:spcAft>
                <a:spcPct val="0"/>
              </a:spcAft>
              <a:buFont typeface="Arial" panose="020B0604020202020204" pitchFamily="34" charset="0"/>
              <a:buChar char="•"/>
            </a:pPr>
            <a:r>
              <a:rPr lang="en-US" sz="2400" b="1" dirty="0"/>
              <a:t>Unifies many aspects of conservation, without being prescriptive.</a:t>
            </a:r>
          </a:p>
          <a:p>
            <a:pPr marL="342900" indent="-342900" fontAlgn="base">
              <a:spcBef>
                <a:spcPct val="0"/>
              </a:spcBef>
              <a:spcAft>
                <a:spcPct val="0"/>
              </a:spcAft>
              <a:buFont typeface="Arial" panose="020B0604020202020204" pitchFamily="34" charset="0"/>
              <a:buChar char="•"/>
            </a:pPr>
            <a:endParaRPr lang="en-US" sz="900" b="1" dirty="0"/>
          </a:p>
          <a:p>
            <a:pPr marL="342900" indent="-342900" fontAlgn="base">
              <a:spcBef>
                <a:spcPct val="0"/>
              </a:spcBef>
              <a:spcAft>
                <a:spcPct val="0"/>
              </a:spcAft>
              <a:buFont typeface="Arial" panose="020B0604020202020204" pitchFamily="34" charset="0"/>
              <a:buChar char="•"/>
            </a:pPr>
            <a:r>
              <a:rPr lang="en-US" sz="2400" b="1" dirty="0"/>
              <a:t>Supports Vermont’s social and economic values.</a:t>
            </a:r>
          </a:p>
        </p:txBody>
      </p:sp>
      <p:pic>
        <p:nvPicPr>
          <p:cNvPr id="6" name="Picture 5" descr="U:\MyFiles\Photos\2007_11-02-Oak-Pine-CTVal\144_4462New Haven Hill.JPG">
            <a:extLst>
              <a:ext uri="{FF2B5EF4-FFF2-40B4-BE49-F238E27FC236}">
                <a16:creationId xmlns:a16="http://schemas.microsoft.com/office/drawing/2014/main" id="{A2451AA3-BAC9-45A6-A418-26E2C235014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469" y="3664497"/>
            <a:ext cx="4118531" cy="3087459"/>
          </a:xfrm>
          <a:prstGeom prst="rect">
            <a:avLst/>
          </a:prstGeom>
          <a:ln w="38100" cap="sq">
            <a:solidFill>
              <a:srgbClr val="000000"/>
            </a:solidFill>
            <a:prstDash val="solid"/>
            <a:miter lim="800000"/>
          </a:ln>
          <a:effectLst/>
        </p:spPr>
      </p:pic>
      <p:pic>
        <p:nvPicPr>
          <p:cNvPr id="16386" name="86B40349-BE05-4EAF-AE86-BB4101097E0F" descr="7DDA4227-CE61-4482-841B-8A031860A19E">
            <a:extLst>
              <a:ext uri="{FF2B5EF4-FFF2-40B4-BE49-F238E27FC236}">
                <a16:creationId xmlns:a16="http://schemas.microsoft.com/office/drawing/2014/main" id="{A56E84D7-14AD-4B3E-81F7-498C8BA25E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132"/>
          <a:stretch/>
        </p:blipFill>
        <p:spPr bwMode="auto">
          <a:xfrm>
            <a:off x="4953000" y="3986178"/>
            <a:ext cx="3048000" cy="276577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21EAEE-CEDD-4E79-9A22-AB74AAE595F3}"/>
              </a:ext>
            </a:extLst>
          </p:cNvPr>
          <p:cNvSpPr txBox="1"/>
          <p:nvPr/>
        </p:nvSpPr>
        <p:spPr>
          <a:xfrm>
            <a:off x="8039100" y="5657671"/>
            <a:ext cx="990600" cy="830997"/>
          </a:xfrm>
          <a:prstGeom prst="rect">
            <a:avLst/>
          </a:prstGeom>
          <a:noFill/>
        </p:spPr>
        <p:txBody>
          <a:bodyPr wrap="square" rtlCol="0">
            <a:spAutoFit/>
          </a:bodyPr>
          <a:lstStyle/>
          <a:p>
            <a:r>
              <a:rPr lang="en-US" sz="1600" b="1" dirty="0"/>
              <a:t>Photo by</a:t>
            </a:r>
          </a:p>
          <a:p>
            <a:r>
              <a:rPr lang="en-US" sz="1600" b="1" dirty="0"/>
              <a:t>Susan Morse</a:t>
            </a:r>
          </a:p>
        </p:txBody>
      </p:sp>
    </p:spTree>
    <p:extLst>
      <p:ext uri="{BB962C8B-B14F-4D97-AF65-F5344CB8AC3E}">
        <p14:creationId xmlns:p14="http://schemas.microsoft.com/office/powerpoint/2010/main" val="4261478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28600"/>
            <a:ext cx="7467600" cy="584775"/>
          </a:xfrm>
          <a:prstGeom prst="rect">
            <a:avLst/>
          </a:prstGeom>
          <a:noFill/>
        </p:spPr>
        <p:txBody>
          <a:bodyPr wrap="square" rtlCol="0">
            <a:spAutoFit/>
          </a:bodyPr>
          <a:lstStyle/>
          <a:p>
            <a:r>
              <a:rPr lang="en-US" sz="3200" b="1" dirty="0"/>
              <a:t>Thank you…   Questions?  </a:t>
            </a:r>
          </a:p>
        </p:txBody>
      </p:sp>
      <p:pic>
        <p:nvPicPr>
          <p:cNvPr id="5" name="Picture 4" descr="A field with a mountain in the background&#10;&#10;Description automatically generated">
            <a:extLst>
              <a:ext uri="{FF2B5EF4-FFF2-40B4-BE49-F238E27FC236}">
                <a16:creationId xmlns:a16="http://schemas.microsoft.com/office/drawing/2014/main" id="{6FE64015-0E6C-40CD-9D4A-DB3FD612D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415" y="813375"/>
            <a:ext cx="7947169" cy="5960377"/>
          </a:xfrm>
          <a:prstGeom prst="rect">
            <a:avLst/>
          </a:prstGeom>
        </p:spPr>
      </p:pic>
      <p:sp>
        <p:nvSpPr>
          <p:cNvPr id="6" name="TextBox 5">
            <a:extLst>
              <a:ext uri="{FF2B5EF4-FFF2-40B4-BE49-F238E27FC236}">
                <a16:creationId xmlns:a16="http://schemas.microsoft.com/office/drawing/2014/main" id="{27E5E063-B89B-41BA-8FF5-E6E3F913E84B}"/>
              </a:ext>
            </a:extLst>
          </p:cNvPr>
          <p:cNvSpPr txBox="1"/>
          <p:nvPr/>
        </p:nvSpPr>
        <p:spPr>
          <a:xfrm>
            <a:off x="6818289" y="5425525"/>
            <a:ext cx="1593360" cy="923330"/>
          </a:xfrm>
          <a:prstGeom prst="rect">
            <a:avLst/>
          </a:prstGeom>
          <a:noFill/>
        </p:spPr>
        <p:txBody>
          <a:bodyPr wrap="square" rtlCol="0">
            <a:spAutoFit/>
          </a:bodyPr>
          <a:lstStyle/>
          <a:p>
            <a:r>
              <a:rPr lang="en-US" b="1" dirty="0">
                <a:solidFill>
                  <a:schemeClr val="bg1"/>
                </a:solidFill>
              </a:rPr>
              <a:t>Home…</a:t>
            </a:r>
          </a:p>
          <a:p>
            <a:r>
              <a:rPr lang="en-US" b="1" dirty="0">
                <a:solidFill>
                  <a:schemeClr val="bg1"/>
                </a:solidFill>
              </a:rPr>
              <a:t>Center-West Ecoregion</a:t>
            </a:r>
          </a:p>
        </p:txBody>
      </p:sp>
    </p:spTree>
    <p:extLst>
      <p:ext uri="{BB962C8B-B14F-4D97-AF65-F5344CB8AC3E}">
        <p14:creationId xmlns:p14="http://schemas.microsoft.com/office/powerpoint/2010/main" val="3772540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228599" y="76201"/>
            <a:ext cx="8458201" cy="4231928"/>
          </a:xfrm>
          <a:prstGeom prst="rect">
            <a:avLst/>
          </a:prstGeom>
          <a:noFill/>
          <a:ln w="9525">
            <a:noFill/>
            <a:miter lim="800000"/>
            <a:headEnd/>
            <a:tailEnd/>
          </a:ln>
        </p:spPr>
        <p:txBody>
          <a:bodyPr wrap="square">
            <a:spAutoFit/>
          </a:bodyPr>
          <a:lstStyle/>
          <a:p>
            <a:pPr fontAlgn="base">
              <a:spcBef>
                <a:spcPct val="0"/>
              </a:spcBef>
              <a:spcAft>
                <a:spcPct val="0"/>
              </a:spcAft>
            </a:pPr>
            <a:r>
              <a:rPr lang="en-US" sz="2800" b="1" dirty="0">
                <a:solidFill>
                  <a:srgbClr val="000000"/>
                </a:solidFill>
              </a:rPr>
              <a:t>Coarse filter/fine filter approach to conservation</a:t>
            </a:r>
          </a:p>
          <a:p>
            <a:pPr fontAlgn="base">
              <a:spcBef>
                <a:spcPct val="0"/>
              </a:spcBef>
              <a:spcAft>
                <a:spcPct val="0"/>
              </a:spcAft>
            </a:pPr>
            <a:endParaRPr lang="en-US" sz="1100" b="1" dirty="0">
              <a:solidFill>
                <a:srgbClr val="000000"/>
              </a:solidFill>
            </a:endParaRPr>
          </a:p>
          <a:p>
            <a:pPr marL="800100" marR="0" lvl="1" indent="-342900">
              <a:spcBef>
                <a:spcPts val="0"/>
              </a:spcBef>
              <a:spcAft>
                <a:spcPts val="0"/>
              </a:spcAft>
              <a:buFont typeface="Arial" panose="020B0604020202020204" pitchFamily="34" charset="0"/>
              <a:buChar char="•"/>
            </a:pPr>
            <a:r>
              <a:rPr lang="en-US" sz="2400" b="1" i="1" dirty="0">
                <a:ea typeface="Calibri"/>
                <a:cs typeface="Times New Roman"/>
              </a:rPr>
              <a:t>Well-recognized, efficient approach to conservation</a:t>
            </a:r>
          </a:p>
          <a:p>
            <a:pPr marL="800100" marR="0" lvl="1" indent="-342900">
              <a:spcBef>
                <a:spcPts val="0"/>
              </a:spcBef>
              <a:spcAft>
                <a:spcPts val="0"/>
              </a:spcAft>
              <a:buFont typeface="Arial" panose="020B0604020202020204" pitchFamily="34" charset="0"/>
              <a:buChar char="•"/>
            </a:pPr>
            <a:r>
              <a:rPr lang="en-US" sz="2400" b="1" i="1" dirty="0">
                <a:ea typeface="Calibri"/>
                <a:cs typeface="Times New Roman"/>
              </a:rPr>
              <a:t>Originally a combination of natural communities &amp; species conservation efforts</a:t>
            </a: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pPr marR="0" lvl="1">
              <a:spcBef>
                <a:spcPts val="0"/>
              </a:spcBef>
              <a:spcAft>
                <a:spcPts val="0"/>
              </a:spcAft>
            </a:pPr>
            <a:endParaRPr lang="en-US" sz="2400" b="1" dirty="0">
              <a:ea typeface="Calibri"/>
              <a:cs typeface="Times New Roman"/>
            </a:endParaRPr>
          </a:p>
          <a:p>
            <a:endParaRPr lang="en-US" sz="1400" b="1" dirty="0">
              <a:ea typeface="Calibri"/>
              <a:cs typeface="Times New Roman"/>
            </a:endParaRPr>
          </a:p>
          <a:p>
            <a:endParaRPr lang="en-US" sz="2400" b="1" dirty="0">
              <a:ea typeface="Calibri"/>
              <a:cs typeface="Times New Roman"/>
            </a:endParaRPr>
          </a:p>
        </p:txBody>
      </p:sp>
      <p:pic>
        <p:nvPicPr>
          <p:cNvPr id="4" name="Picture 2" descr="D:\Photos for Liz\Eric\Shrub swamps\IMG_1262Pekin Brook-Alluvial Shrub Swamp-5-9-1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799" y="2285999"/>
            <a:ext cx="3759201" cy="2819401"/>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pic>
        <p:nvPicPr>
          <p:cNvPr id="5" name="Picture 3" descr="D:\Photos for Liz\Eric\Shrub swamps\photo #8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668130"/>
            <a:ext cx="2090586" cy="1504070"/>
          </a:xfrm>
          <a:prstGeom prst="rect">
            <a:avLst/>
          </a:prstGeom>
          <a:noFill/>
          <a:ln w="1270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D:\Photos for Liz\Eric\Softwood swamps\107_0730_Peacham Bog Black Spruce Swamp.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63611" y="2242882"/>
            <a:ext cx="3404189" cy="4538918"/>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pic>
        <p:nvPicPr>
          <p:cNvPr id="13" name="Picture 4" descr="D:\Photos for Liz\Eric\Softwood swamps\107_0734Peacham Bog-Splachnum.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38600" y="4807031"/>
            <a:ext cx="2018108" cy="1833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94432" y="2301550"/>
            <a:ext cx="2138357" cy="1990471"/>
          </a:xfrm>
          <a:prstGeom prst="rect">
            <a:avLst/>
          </a:prstGeom>
          <a:ln w="12700">
            <a:solidFill>
              <a:schemeClr val="tx1"/>
            </a:solidFill>
          </a:ln>
        </p:spPr>
      </p:pic>
    </p:spTree>
    <p:extLst>
      <p:ext uri="{BB962C8B-B14F-4D97-AF65-F5344CB8AC3E}">
        <p14:creationId xmlns:p14="http://schemas.microsoft.com/office/powerpoint/2010/main" val="106684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935CFE-5453-4C29-9E3D-08DE0C63763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7566" y="88174"/>
            <a:ext cx="8908869" cy="6681652"/>
          </a:xfrm>
        </p:spPr>
      </p:pic>
      <p:sp>
        <p:nvSpPr>
          <p:cNvPr id="2" name="Title 1">
            <a:extLst>
              <a:ext uri="{FF2B5EF4-FFF2-40B4-BE49-F238E27FC236}">
                <a16:creationId xmlns:a16="http://schemas.microsoft.com/office/drawing/2014/main" id="{F4A5C7F9-9984-4336-990B-2D83BB472B63}"/>
              </a:ext>
            </a:extLst>
          </p:cNvPr>
          <p:cNvSpPr>
            <a:spLocks noGrp="1"/>
          </p:cNvSpPr>
          <p:nvPr>
            <p:ph type="title"/>
          </p:nvPr>
        </p:nvSpPr>
        <p:spPr/>
        <p:txBody>
          <a:bodyPr/>
          <a:lstStyle/>
          <a:p>
            <a:r>
              <a:rPr lang="en-US" b="1" dirty="0"/>
              <a:t>We need coarser filters</a:t>
            </a:r>
          </a:p>
        </p:txBody>
      </p:sp>
    </p:spTree>
    <p:extLst>
      <p:ext uri="{BB962C8B-B14F-4D97-AF65-F5344CB8AC3E}">
        <p14:creationId xmlns:p14="http://schemas.microsoft.com/office/powerpoint/2010/main" val="417516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1" y="152400"/>
            <a:ext cx="8305800" cy="4293483"/>
          </a:xfrm>
          <a:prstGeom prst="rect">
            <a:avLst/>
          </a:prstGeom>
          <a:noFill/>
          <a:ln w="9525">
            <a:noFill/>
            <a:miter lim="800000"/>
            <a:headEnd/>
            <a:tailEnd/>
          </a:ln>
        </p:spPr>
        <p:txBody>
          <a:bodyPr wrap="square">
            <a:spAutoFit/>
          </a:bodyPr>
          <a:lstStyle/>
          <a:p>
            <a:pPr algn="ctr"/>
            <a:r>
              <a:rPr lang="en-US" sz="3600" b="1" cap="small" dirty="0">
                <a:solidFill>
                  <a:srgbClr val="000000"/>
                </a:solidFill>
              </a:rPr>
              <a:t>Vermont Conservation Design</a:t>
            </a:r>
          </a:p>
          <a:p>
            <a:pPr algn="ctr"/>
            <a:endParaRPr lang="en-US" sz="900" dirty="0">
              <a:solidFill>
                <a:srgbClr val="000000"/>
              </a:solidFill>
            </a:endParaRPr>
          </a:p>
          <a:p>
            <a:pPr algn="ctr" fontAlgn="base">
              <a:spcBef>
                <a:spcPct val="0"/>
              </a:spcBef>
              <a:spcAft>
                <a:spcPct val="0"/>
              </a:spcAft>
            </a:pPr>
            <a:r>
              <a:rPr lang="en-US" sz="2800" b="1" i="1" dirty="0">
                <a:solidFill>
                  <a:srgbClr val="000000"/>
                </a:solidFill>
              </a:rPr>
              <a:t>A practical, scientific vision for sustaining Vermont’s </a:t>
            </a:r>
          </a:p>
          <a:p>
            <a:pPr algn="ctr" fontAlgn="base">
              <a:spcBef>
                <a:spcPct val="0"/>
              </a:spcBef>
              <a:spcAft>
                <a:spcPct val="0"/>
              </a:spcAft>
            </a:pPr>
            <a:r>
              <a:rPr lang="en-US" sz="2800" b="1" i="1" dirty="0">
                <a:solidFill>
                  <a:srgbClr val="000000"/>
                </a:solidFill>
              </a:rPr>
              <a:t>ecologically functional landscape </a:t>
            </a:r>
          </a:p>
          <a:p>
            <a:pPr algn="ctr" fontAlgn="base">
              <a:spcBef>
                <a:spcPct val="0"/>
              </a:spcBef>
              <a:spcAft>
                <a:spcPct val="0"/>
              </a:spcAft>
            </a:pPr>
            <a:r>
              <a:rPr lang="en-US" sz="2800" b="1" i="1" dirty="0">
                <a:solidFill>
                  <a:srgbClr val="000000"/>
                </a:solidFill>
              </a:rPr>
              <a:t>for the future.</a:t>
            </a:r>
            <a:r>
              <a:rPr lang="en-US" sz="2800" dirty="0">
                <a:solidFill>
                  <a:srgbClr val="000000"/>
                </a:solidFill>
              </a:rPr>
              <a:t> </a:t>
            </a:r>
          </a:p>
          <a:p>
            <a:pPr fontAlgn="base">
              <a:spcBef>
                <a:spcPct val="0"/>
              </a:spcBef>
              <a:spcAft>
                <a:spcPct val="0"/>
              </a:spcAft>
            </a:pPr>
            <a:endParaRPr lang="en-US" sz="24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400" b="1" dirty="0">
                <a:solidFill>
                  <a:srgbClr val="000000"/>
                </a:solidFill>
              </a:rPr>
              <a:t>Applies the coarse filter-fine filter approach</a:t>
            </a:r>
          </a:p>
          <a:p>
            <a:pPr marL="342900" indent="-342900" fontAlgn="base">
              <a:spcBef>
                <a:spcPct val="0"/>
              </a:spcBef>
              <a:spcAft>
                <a:spcPct val="0"/>
              </a:spcAft>
              <a:buFont typeface="Arial" panose="020B0604020202020204" pitchFamily="34" charset="0"/>
              <a:buChar char="•"/>
            </a:pPr>
            <a:endParaRPr lang="en-US" sz="24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400" b="1" dirty="0">
                <a:solidFill>
                  <a:srgbClr val="000000"/>
                </a:solidFill>
              </a:rPr>
              <a:t>Uses simple, recognizable features</a:t>
            </a:r>
          </a:p>
          <a:p>
            <a:pPr marL="342900" indent="-342900" fontAlgn="base">
              <a:spcBef>
                <a:spcPct val="0"/>
              </a:spcBef>
              <a:spcAft>
                <a:spcPct val="0"/>
              </a:spcAft>
              <a:buFont typeface="Arial" panose="020B0604020202020204" pitchFamily="34" charset="0"/>
              <a:buChar char="•"/>
            </a:pPr>
            <a:endParaRPr lang="en-US" sz="2400" b="1" dirty="0">
              <a:solidFill>
                <a:srgbClr val="000000"/>
              </a:solidFill>
            </a:endParaRPr>
          </a:p>
          <a:p>
            <a:pPr marL="342900" indent="-342900" fontAlgn="base">
              <a:spcBef>
                <a:spcPct val="0"/>
              </a:spcBef>
              <a:spcAft>
                <a:spcPct val="0"/>
              </a:spcAft>
              <a:buFont typeface="Arial" panose="020B0604020202020204" pitchFamily="34" charset="0"/>
              <a:buChar char="•"/>
            </a:pPr>
            <a:r>
              <a:rPr lang="en-US" sz="2400" b="1" dirty="0">
                <a:solidFill>
                  <a:srgbClr val="000000"/>
                </a:solidFill>
              </a:rPr>
              <a:t>Depends on thoughtful stewardship and management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344" y="4572000"/>
            <a:ext cx="8523514" cy="2133600"/>
          </a:xfrm>
          <a:prstGeom prst="rect">
            <a:avLst/>
          </a:prstGeom>
        </p:spPr>
      </p:pic>
    </p:spTree>
    <p:extLst>
      <p:ext uri="{BB962C8B-B14F-4D97-AF65-F5344CB8AC3E}">
        <p14:creationId xmlns:p14="http://schemas.microsoft.com/office/powerpoint/2010/main" val="406848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228600" y="228600"/>
            <a:ext cx="8763000" cy="2739211"/>
          </a:xfrm>
          <a:prstGeom prst="rect">
            <a:avLst/>
          </a:prstGeom>
          <a:noFill/>
          <a:ln w="9525">
            <a:noFill/>
            <a:miter lim="800000"/>
            <a:headEnd/>
            <a:tailEnd/>
          </a:ln>
        </p:spPr>
        <p:txBody>
          <a:bodyPr wrap="square">
            <a:spAutoFit/>
          </a:bodyPr>
          <a:lstStyle/>
          <a:p>
            <a:pPr defTabSz="763588"/>
            <a:r>
              <a:rPr lang="en-US" sz="2400" b="1" dirty="0"/>
              <a:t>Collaborators:</a:t>
            </a:r>
            <a:r>
              <a:rPr lang="en-US" sz="2800" b="1" dirty="0"/>
              <a:t>	</a:t>
            </a:r>
            <a:r>
              <a:rPr lang="en-US" sz="2000" b="1" dirty="0"/>
              <a:t>VT Fish and Wildlife Department</a:t>
            </a:r>
          </a:p>
          <a:p>
            <a:pPr marL="2290763" lvl="6"/>
            <a:r>
              <a:rPr lang="en-US" sz="2000" b="1" dirty="0"/>
              <a:t>Vermont Land Trust</a:t>
            </a:r>
          </a:p>
          <a:p>
            <a:pPr marL="2290763" lvl="6"/>
            <a:r>
              <a:rPr lang="en-US" sz="2000" b="1" dirty="0"/>
              <a:t>The Nature Conservancy</a:t>
            </a:r>
          </a:p>
          <a:p>
            <a:pPr marL="2290763" lvl="6"/>
            <a:r>
              <a:rPr lang="en-US" sz="2000" b="1" dirty="0"/>
              <a:t>VT Department of Forests, Parks &amp; Recreation</a:t>
            </a:r>
          </a:p>
          <a:p>
            <a:pPr marL="2290763" lvl="6"/>
            <a:r>
              <a:rPr lang="en-US" sz="2000" b="1" dirty="0"/>
              <a:t>VT Department of Environmental Conservation</a:t>
            </a:r>
          </a:p>
          <a:p>
            <a:pPr marL="2290763" lvl="6"/>
            <a:r>
              <a:rPr lang="en-US" sz="2000" b="1" dirty="0"/>
              <a:t>Northwoods Stewardship Center</a:t>
            </a:r>
          </a:p>
          <a:p>
            <a:pPr marL="2290763" lvl="6"/>
            <a:r>
              <a:rPr lang="en-US" sz="2000" b="1" dirty="0"/>
              <a:t>USDA Natural Resources Conservation Service</a:t>
            </a:r>
          </a:p>
          <a:p>
            <a:pPr lvl="6"/>
            <a:endParaRPr lang="en-US" sz="2400" b="1" dirty="0"/>
          </a:p>
        </p:txBody>
      </p:sp>
      <p:pic>
        <p:nvPicPr>
          <p:cNvPr id="2052" name="Picture 4" descr="U:\MyFiles\Photos\TEMP\Peacham Bo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20" y="2707800"/>
            <a:ext cx="5362113" cy="40219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Y:\FW_Outreach&amp;Mktg\PhotoLibrary\Wildlife - Deer, Moose, Waterfowl etc\Furbearers_Rodents\lynx\lynx_erwin_bauerUSFW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0474" y="3240942"/>
            <a:ext cx="4091126" cy="2958199"/>
          </a:xfrm>
          <a:prstGeom prst="rect">
            <a:avLst/>
          </a:prstGeom>
          <a:ln>
            <a:solidFill>
              <a:schemeClr val="tx1"/>
            </a:solidFill>
          </a:ln>
          <a:effectLst/>
        </p:spPr>
      </p:pic>
    </p:spTree>
    <p:extLst>
      <p:ext uri="{BB962C8B-B14F-4D97-AF65-F5344CB8AC3E}">
        <p14:creationId xmlns:p14="http://schemas.microsoft.com/office/powerpoint/2010/main" val="92262831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2602</TotalTime>
  <Words>1388</Words>
  <Application>Microsoft Macintosh PowerPoint</Application>
  <PresentationFormat>On-screen Show (4:3)</PresentationFormat>
  <Paragraphs>341</Paragraphs>
  <Slides>51</Slides>
  <Notes>20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7" baseType="lpstr">
      <vt:lpstr>Arial</vt:lpstr>
      <vt:lpstr>Calibri</vt:lpstr>
      <vt:lpstr>Garamond</vt:lpstr>
      <vt:lpstr>Times New Roman</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We need coarser filters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Sorenson, Eric</dc:creator>
  <cp:lastModifiedBy>Sandra Murphy</cp:lastModifiedBy>
  <cp:revision>149</cp:revision>
  <dcterms:created xsi:type="dcterms:W3CDTF">2017-04-05T14:36:39Z</dcterms:created>
  <dcterms:modified xsi:type="dcterms:W3CDTF">2019-11-13T17:15:51Z</dcterms:modified>
</cp:coreProperties>
</file>